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4" r:id="rId2"/>
    <p:sldId id="258" r:id="rId3"/>
    <p:sldId id="276" r:id="rId4"/>
    <p:sldId id="261" r:id="rId5"/>
    <p:sldId id="269" r:id="rId6"/>
    <p:sldId id="270" r:id="rId7"/>
    <p:sldId id="273" r:id="rId8"/>
    <p:sldId id="274" r:id="rId9"/>
    <p:sldId id="271" r:id="rId10"/>
    <p:sldId id="278" r:id="rId11"/>
    <p:sldId id="266" r:id="rId12"/>
    <p:sldId id="267" r:id="rId13"/>
    <p:sldId id="27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54"/>
  </p:normalViewPr>
  <p:slideViewPr>
    <p:cSldViewPr snapToGrid="0" snapToObjects="1">
      <p:cViewPr varScale="1">
        <p:scale>
          <a:sx n="115" d="100"/>
          <a:sy n="115" d="100"/>
        </p:scale>
        <p:origin x="47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png>
</file>

<file path=ppt/media/image3.png>
</file>

<file path=ppt/media/image4.png>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F6188-49CC-6D43-836A-2D7BFC5D8E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E89435-DD75-1E43-8E2E-FAEA21DB8F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AC5D1D-628D-A344-85FC-20835E10ECE7}"/>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5" name="Footer Placeholder 4">
            <a:extLst>
              <a:ext uri="{FF2B5EF4-FFF2-40B4-BE49-F238E27FC236}">
                <a16:creationId xmlns:a16="http://schemas.microsoft.com/office/drawing/2014/main" id="{14617335-70E5-2541-8145-D72A88D0FF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64D92F-B670-A64C-8D5F-E7E670C7BE66}"/>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250621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5FEB7-96CC-D440-9362-C94D81B5DFA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E2156A-9F37-7941-94CF-BC6B0B2AE8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55A730-7E4F-6244-BE54-1AF4CB891A88}"/>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5" name="Footer Placeholder 4">
            <a:extLst>
              <a:ext uri="{FF2B5EF4-FFF2-40B4-BE49-F238E27FC236}">
                <a16:creationId xmlns:a16="http://schemas.microsoft.com/office/drawing/2014/main" id="{9727A511-C402-EB4F-822B-0471390D22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B88A72-E0F3-3F44-A736-8194B721DF7B}"/>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2773737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9EB111-4615-994F-9C07-09ED475B8A6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A3232E-8BB0-7F43-B40E-EA7DF8CE7C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E241C0-164D-A942-921D-0C777AC49541}"/>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5" name="Footer Placeholder 4">
            <a:extLst>
              <a:ext uri="{FF2B5EF4-FFF2-40B4-BE49-F238E27FC236}">
                <a16:creationId xmlns:a16="http://schemas.microsoft.com/office/drawing/2014/main" id="{6DD71020-DA99-7940-9482-3AB980DDF3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65EA79-CF87-8B4D-81A0-BD5B64943808}"/>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3080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4C3CC-E1E7-2040-A6D7-7EC0E72306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65EE39-0559-D046-BE7D-E52EDA362A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1E7D6-1C04-2E4E-AC5A-C8B000E5C630}"/>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5" name="Footer Placeholder 4">
            <a:extLst>
              <a:ext uri="{FF2B5EF4-FFF2-40B4-BE49-F238E27FC236}">
                <a16:creationId xmlns:a16="http://schemas.microsoft.com/office/drawing/2014/main" id="{0D268D00-4B79-014C-BB5E-784E38B973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938263-3565-3247-B7C0-93470182FEB0}"/>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869549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5E3B3-79C1-5547-BD66-1C9CBCCD6D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9218369-C8A1-C548-98B5-B69512C48FA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DA0D8E-63C3-4640-A320-607994176953}"/>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5" name="Footer Placeholder 4">
            <a:extLst>
              <a:ext uri="{FF2B5EF4-FFF2-40B4-BE49-F238E27FC236}">
                <a16:creationId xmlns:a16="http://schemas.microsoft.com/office/drawing/2014/main" id="{CF48FCA7-3F89-A74A-942E-BF1B41CBD7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5F01C9-97B9-3341-8A3D-4BAE14EB7304}"/>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154302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EB79E-F632-E144-B598-1DF74249FB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DAE2B0-D2CF-1F47-BC95-D76C4F42B2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F3788F-6AC4-294A-A351-0939AC87288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37694D-D90A-A248-A3BB-990F604913F1}"/>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6" name="Footer Placeholder 5">
            <a:extLst>
              <a:ext uri="{FF2B5EF4-FFF2-40B4-BE49-F238E27FC236}">
                <a16:creationId xmlns:a16="http://schemas.microsoft.com/office/drawing/2014/main" id="{5CAAB9FC-64F0-3749-853C-8A61D6BBB5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BF643F-2C2A-C44E-A545-98A97EE4B411}"/>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815242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2ACBD-EF75-F84F-8413-7F1009CF5B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024D23D-C306-4941-BA64-E4426D955D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9F1156F-D7C8-7140-8F16-4CDA620095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C89B73F-7717-5A41-A7B6-27FB1E4FEE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2A225C-6333-F745-8736-A6F19E96A37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15EEC2-FFF0-F840-994C-086158589476}"/>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8" name="Footer Placeholder 7">
            <a:extLst>
              <a:ext uri="{FF2B5EF4-FFF2-40B4-BE49-F238E27FC236}">
                <a16:creationId xmlns:a16="http://schemas.microsoft.com/office/drawing/2014/main" id="{CD57BD45-9F95-8645-AE28-1F22259CAAF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F0C4AE-6AA4-1F48-AF24-5A8A2E4ECA44}"/>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2166876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EBA70-97F5-ED4E-B313-D38028B5CC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3DB07E-4788-D74E-92B5-0040E7393301}"/>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4" name="Footer Placeholder 3">
            <a:extLst>
              <a:ext uri="{FF2B5EF4-FFF2-40B4-BE49-F238E27FC236}">
                <a16:creationId xmlns:a16="http://schemas.microsoft.com/office/drawing/2014/main" id="{3C576C93-1092-924E-91D7-51461EB541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93B0E8-887A-AC47-B1B4-F5FBBB69763C}"/>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3834760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8BC8CC-CDFD-C04C-92F0-0F53503ED281}"/>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3" name="Footer Placeholder 2">
            <a:extLst>
              <a:ext uri="{FF2B5EF4-FFF2-40B4-BE49-F238E27FC236}">
                <a16:creationId xmlns:a16="http://schemas.microsoft.com/office/drawing/2014/main" id="{335AD392-8D6B-0943-B17A-4617B911497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53FDC9-C990-E349-B1A1-FB88287036AE}"/>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3158225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5BAB0-C3DB-0E44-8941-F31F73AD9C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9C8E789-BB67-CC4C-B9A4-A278535F0C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430764-14A8-1F46-AB3F-DE2D15CE1E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055A2A-302A-464E-ABF7-2F820137B254}"/>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6" name="Footer Placeholder 5">
            <a:extLst>
              <a:ext uri="{FF2B5EF4-FFF2-40B4-BE49-F238E27FC236}">
                <a16:creationId xmlns:a16="http://schemas.microsoft.com/office/drawing/2014/main" id="{58166D24-A229-F843-B7BA-65B5339731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543B2B-EF7F-CE41-9CC3-C85BA38AED1C}"/>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1137464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D9406-082E-B646-81EB-594471BF26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7C7C8BD-F71A-BC49-8116-5F24F8FA12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8F7201A-689F-4A4C-99B8-286682EBB2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82070A-135C-C648-998E-D1BAEA740BFE}"/>
              </a:ext>
            </a:extLst>
          </p:cNvPr>
          <p:cNvSpPr>
            <a:spLocks noGrp="1"/>
          </p:cNvSpPr>
          <p:nvPr>
            <p:ph type="dt" sz="half" idx="10"/>
          </p:nvPr>
        </p:nvSpPr>
        <p:spPr/>
        <p:txBody>
          <a:bodyPr/>
          <a:lstStyle/>
          <a:p>
            <a:fld id="{98C5748F-F4D9-7144-B1F1-63B32932E5A7}" type="datetimeFigureOut">
              <a:rPr lang="en-US" smtClean="0"/>
              <a:t>7/19/19</a:t>
            </a:fld>
            <a:endParaRPr lang="en-US"/>
          </a:p>
        </p:txBody>
      </p:sp>
      <p:sp>
        <p:nvSpPr>
          <p:cNvPr id="6" name="Footer Placeholder 5">
            <a:extLst>
              <a:ext uri="{FF2B5EF4-FFF2-40B4-BE49-F238E27FC236}">
                <a16:creationId xmlns:a16="http://schemas.microsoft.com/office/drawing/2014/main" id="{957B4A89-86F4-7F42-A837-8072F7C142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18EE1C-71D5-EC45-BA33-0E7942A73078}"/>
              </a:ext>
            </a:extLst>
          </p:cNvPr>
          <p:cNvSpPr>
            <a:spLocks noGrp="1"/>
          </p:cNvSpPr>
          <p:nvPr>
            <p:ph type="sldNum" sz="quarter" idx="12"/>
          </p:nvPr>
        </p:nvSpPr>
        <p:spPr/>
        <p:txBody>
          <a:bodyPr/>
          <a:lstStyle/>
          <a:p>
            <a:fld id="{CA89D477-A068-5241-867E-1E41EFB05F7F}" type="slidenum">
              <a:rPr lang="en-US" smtClean="0"/>
              <a:t>‹#›</a:t>
            </a:fld>
            <a:endParaRPr lang="en-US"/>
          </a:p>
        </p:txBody>
      </p:sp>
    </p:spTree>
    <p:extLst>
      <p:ext uri="{BB962C8B-B14F-4D97-AF65-F5344CB8AC3E}">
        <p14:creationId xmlns:p14="http://schemas.microsoft.com/office/powerpoint/2010/main" val="2006843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206C7E-E1E5-0A4F-9EBF-29ED5DAF52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2737AF-52C4-3645-BE69-EFDE2086AC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181FE5-E00E-744C-8F2A-C7623143B6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C5748F-F4D9-7144-B1F1-63B32932E5A7}" type="datetimeFigureOut">
              <a:rPr lang="en-US" smtClean="0"/>
              <a:t>7/19/19</a:t>
            </a:fld>
            <a:endParaRPr lang="en-US"/>
          </a:p>
        </p:txBody>
      </p:sp>
      <p:sp>
        <p:nvSpPr>
          <p:cNvPr id="5" name="Footer Placeholder 4">
            <a:extLst>
              <a:ext uri="{FF2B5EF4-FFF2-40B4-BE49-F238E27FC236}">
                <a16:creationId xmlns:a16="http://schemas.microsoft.com/office/drawing/2014/main" id="{1C268505-466C-CC4C-BC0C-C4FFD96B2E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F346F8-6D69-364D-B875-87DC8B4AF8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89D477-A068-5241-867E-1E41EFB05F7F}" type="slidenum">
              <a:rPr lang="en-US" smtClean="0"/>
              <a:t>‹#›</a:t>
            </a:fld>
            <a:endParaRPr lang="en-US"/>
          </a:p>
        </p:txBody>
      </p:sp>
    </p:spTree>
    <p:extLst>
      <p:ext uri="{BB962C8B-B14F-4D97-AF65-F5344CB8AC3E}">
        <p14:creationId xmlns:p14="http://schemas.microsoft.com/office/powerpoint/2010/main" val="28943509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 Id="rId4" Type="http://schemas.openxmlformats.org/officeDocument/2006/relationships/image" Target="../media/image16.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E265185-897D-0A40-A986-92BCEB0B8460}"/>
              </a:ext>
            </a:extLst>
          </p:cNvPr>
          <p:cNvSpPr txBox="1"/>
          <p:nvPr/>
        </p:nvSpPr>
        <p:spPr>
          <a:xfrm>
            <a:off x="4035646" y="2075014"/>
            <a:ext cx="7783552" cy="523220"/>
          </a:xfrm>
          <a:prstGeom prst="rect">
            <a:avLst/>
          </a:prstGeom>
          <a:noFill/>
        </p:spPr>
        <p:txBody>
          <a:bodyPr wrap="square" rtlCol="0">
            <a:spAutoFit/>
          </a:bodyPr>
          <a:lstStyle/>
          <a:p>
            <a:r>
              <a:rPr lang="en-US" sz="2800" dirty="0"/>
              <a:t>US Census People Analytics Case Study Report</a:t>
            </a:r>
          </a:p>
        </p:txBody>
      </p:sp>
      <p:sp>
        <p:nvSpPr>
          <p:cNvPr id="8" name="TextBox 7">
            <a:extLst>
              <a:ext uri="{FF2B5EF4-FFF2-40B4-BE49-F238E27FC236}">
                <a16:creationId xmlns:a16="http://schemas.microsoft.com/office/drawing/2014/main" id="{FE3114A8-962F-604D-8765-0420883B37C9}"/>
              </a:ext>
            </a:extLst>
          </p:cNvPr>
          <p:cNvSpPr txBox="1"/>
          <p:nvPr/>
        </p:nvSpPr>
        <p:spPr>
          <a:xfrm>
            <a:off x="8905012" y="5196468"/>
            <a:ext cx="2531327" cy="369332"/>
          </a:xfrm>
          <a:prstGeom prst="rect">
            <a:avLst/>
          </a:prstGeom>
          <a:noFill/>
        </p:spPr>
        <p:txBody>
          <a:bodyPr wrap="square" rtlCol="0">
            <a:spAutoFit/>
          </a:bodyPr>
          <a:lstStyle/>
          <a:p>
            <a:r>
              <a:rPr lang="en-US" dirty="0"/>
              <a:t>Abhishek Kumar</a:t>
            </a:r>
          </a:p>
        </p:txBody>
      </p:sp>
    </p:spTree>
    <p:extLst>
      <p:ext uri="{BB962C8B-B14F-4D97-AF65-F5344CB8AC3E}">
        <p14:creationId xmlns:p14="http://schemas.microsoft.com/office/powerpoint/2010/main" val="2033743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85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CA63E48-F3AE-DE45-A993-A4B9FEC6E75D}"/>
              </a:ext>
            </a:extLst>
          </p:cNvPr>
          <p:cNvSpPr/>
          <p:nvPr/>
        </p:nvSpPr>
        <p:spPr>
          <a:xfrm>
            <a:off x="2619756" y="2197893"/>
            <a:ext cx="7795482" cy="2462213"/>
          </a:xfrm>
          <a:prstGeom prst="rect">
            <a:avLst/>
          </a:prstGeom>
        </p:spPr>
        <p:txBody>
          <a:bodyPr wrap="square">
            <a:spAutoFit/>
          </a:bodyPr>
          <a:lstStyle/>
          <a:p>
            <a:pPr marL="342900" indent="-342900">
              <a:buFont typeface="+mj-lt"/>
              <a:buAutoNum type="arabicPeriod"/>
            </a:pPr>
            <a:r>
              <a:rPr lang="en-US" sz="1400" i="1" dirty="0">
                <a:solidFill>
                  <a:srgbClr val="000000"/>
                </a:solidFill>
                <a:latin typeface="Helvetica Neue" panose="02000503000000020004" pitchFamily="2" charset="0"/>
              </a:rPr>
              <a:t>Since there were lots of missing values in the dataset, my first though was to drop the rows with any nulls, That didn’t work well since the dropped rows also dropped the class label 1.</a:t>
            </a:r>
          </a:p>
          <a:p>
            <a:pPr marL="342900" indent="-342900">
              <a:buFont typeface="+mj-lt"/>
              <a:buAutoNum type="arabicPeriod"/>
            </a:pPr>
            <a:endParaRPr lang="en-US" sz="1400" i="1" dirty="0">
              <a:solidFill>
                <a:srgbClr val="000000"/>
              </a:solidFill>
              <a:latin typeface="Helvetica Neue" panose="02000503000000020004" pitchFamily="2" charset="0"/>
            </a:endParaRPr>
          </a:p>
          <a:p>
            <a:pPr marL="342900" indent="-342900">
              <a:buFont typeface="+mj-lt"/>
              <a:buAutoNum type="arabicPeriod"/>
            </a:pPr>
            <a:r>
              <a:rPr lang="en-US" sz="1400" i="1" dirty="0">
                <a:solidFill>
                  <a:srgbClr val="000000"/>
                </a:solidFill>
                <a:latin typeface="Helvetica Neue" panose="02000503000000020004" pitchFamily="2" charset="0"/>
              </a:rPr>
              <a:t>Then I used Iterative Imputer to impute the missing values using similarity from 2-3 nearest neighbors.</a:t>
            </a:r>
          </a:p>
          <a:p>
            <a:pPr marL="342900" indent="-342900">
              <a:buFont typeface="+mj-lt"/>
              <a:buAutoNum type="arabicPeriod"/>
            </a:pPr>
            <a:endParaRPr lang="en-US" sz="1400" i="1" dirty="0">
              <a:solidFill>
                <a:srgbClr val="000000"/>
              </a:solidFill>
              <a:latin typeface="Helvetica Neue" panose="02000503000000020004" pitchFamily="2" charset="0"/>
            </a:endParaRPr>
          </a:p>
          <a:p>
            <a:pPr marL="342900" indent="-342900">
              <a:buFont typeface="+mj-lt"/>
              <a:buAutoNum type="arabicPeriod"/>
            </a:pPr>
            <a:r>
              <a:rPr lang="en-US" sz="1400" i="1" dirty="0">
                <a:solidFill>
                  <a:srgbClr val="000000"/>
                </a:solidFill>
                <a:latin typeface="Helvetica Neue" panose="02000503000000020004" pitchFamily="2" charset="0"/>
              </a:rPr>
              <a:t>Since most of the variables were categorical, I used </a:t>
            </a:r>
            <a:r>
              <a:rPr lang="en-US" sz="1400" i="1" dirty="0" err="1">
                <a:solidFill>
                  <a:srgbClr val="000000"/>
                </a:solidFill>
                <a:latin typeface="Helvetica Neue" panose="02000503000000020004" pitchFamily="2" charset="0"/>
              </a:rPr>
              <a:t>LabelEncoder</a:t>
            </a:r>
            <a:r>
              <a:rPr lang="en-US" sz="1400" i="1" dirty="0">
                <a:solidFill>
                  <a:srgbClr val="000000"/>
                </a:solidFill>
                <a:latin typeface="Helvetica Neue" panose="02000503000000020004" pitchFamily="2" charset="0"/>
              </a:rPr>
              <a:t> to convert them into numerical attributes.</a:t>
            </a:r>
          </a:p>
          <a:p>
            <a:endParaRPr lang="en-US" sz="1400" i="1" dirty="0">
              <a:solidFill>
                <a:srgbClr val="000000"/>
              </a:solidFill>
              <a:latin typeface="Helvetica Neue" panose="02000503000000020004" pitchFamily="2" charset="0"/>
            </a:endParaRPr>
          </a:p>
          <a:p>
            <a:endParaRPr lang="en-US" sz="1400" i="1" dirty="0">
              <a:solidFill>
                <a:srgbClr val="000000"/>
              </a:solidFill>
              <a:latin typeface="Helvetica Neue" panose="02000503000000020004" pitchFamily="2" charset="0"/>
            </a:endParaRPr>
          </a:p>
          <a:p>
            <a:endParaRPr lang="en-US" sz="1400" i="1" dirty="0">
              <a:solidFill>
                <a:srgbClr val="000000"/>
              </a:solidFill>
              <a:latin typeface="Helvetica Neue" panose="02000503000000020004" pitchFamily="2" charset="0"/>
            </a:endParaRPr>
          </a:p>
        </p:txBody>
      </p:sp>
      <p:sp>
        <p:nvSpPr>
          <p:cNvPr id="16" name="TextBox 15">
            <a:extLst>
              <a:ext uri="{FF2B5EF4-FFF2-40B4-BE49-F238E27FC236}">
                <a16:creationId xmlns:a16="http://schemas.microsoft.com/office/drawing/2014/main" id="{ABC2553F-5CC6-1C44-B60B-B7E391D46521}"/>
              </a:ext>
            </a:extLst>
          </p:cNvPr>
          <p:cNvSpPr txBox="1"/>
          <p:nvPr/>
        </p:nvSpPr>
        <p:spPr>
          <a:xfrm>
            <a:off x="94023" y="2796849"/>
            <a:ext cx="2013557" cy="954107"/>
          </a:xfrm>
          <a:prstGeom prst="rect">
            <a:avLst/>
          </a:prstGeom>
          <a:noFill/>
        </p:spPr>
        <p:txBody>
          <a:bodyPr wrap="square" rtlCol="0">
            <a:spAutoFit/>
          </a:bodyPr>
          <a:lstStyle/>
          <a:p>
            <a:r>
              <a:rPr lang="en-US" sz="2800" dirty="0">
                <a:solidFill>
                  <a:srgbClr val="FFFFFF"/>
                </a:solidFill>
              </a:rPr>
              <a:t>Feature Engineering</a:t>
            </a:r>
            <a:endParaRPr lang="en-US" sz="2800" dirty="0"/>
          </a:p>
        </p:txBody>
      </p:sp>
    </p:spTree>
    <p:extLst>
      <p:ext uri="{BB962C8B-B14F-4D97-AF65-F5344CB8AC3E}">
        <p14:creationId xmlns:p14="http://schemas.microsoft.com/office/powerpoint/2010/main" val="32117164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C4C202C-7EAF-7E49-BCC5-6781BC203F3F}"/>
              </a:ext>
            </a:extLst>
          </p:cNvPr>
          <p:cNvPicPr>
            <a:picLocks noChangeAspect="1"/>
          </p:cNvPicPr>
          <p:nvPr/>
        </p:nvPicPr>
        <p:blipFill>
          <a:blip r:embed="rId2"/>
          <a:stretch>
            <a:fillRect/>
          </a:stretch>
        </p:blipFill>
        <p:spPr>
          <a:xfrm>
            <a:off x="2686295" y="1087782"/>
            <a:ext cx="4416483" cy="3795866"/>
          </a:xfrm>
          <a:prstGeom prst="rect">
            <a:avLst/>
          </a:prstGeom>
        </p:spPr>
      </p:pic>
      <p:pic>
        <p:nvPicPr>
          <p:cNvPr id="4" name="Picture 3">
            <a:extLst>
              <a:ext uri="{FF2B5EF4-FFF2-40B4-BE49-F238E27FC236}">
                <a16:creationId xmlns:a16="http://schemas.microsoft.com/office/drawing/2014/main" id="{00301997-F858-5349-9529-D7A2993263D7}"/>
              </a:ext>
            </a:extLst>
          </p:cNvPr>
          <p:cNvPicPr>
            <a:picLocks noChangeAspect="1"/>
          </p:cNvPicPr>
          <p:nvPr/>
        </p:nvPicPr>
        <p:blipFill>
          <a:blip r:embed="rId3"/>
          <a:stretch>
            <a:fillRect/>
          </a:stretch>
        </p:blipFill>
        <p:spPr>
          <a:xfrm>
            <a:off x="7261194" y="1087782"/>
            <a:ext cx="4433568" cy="3635995"/>
          </a:xfrm>
          <a:prstGeom prst="rect">
            <a:avLst/>
          </a:prstGeom>
        </p:spPr>
      </p:pic>
      <p:sp>
        <p:nvSpPr>
          <p:cNvPr id="11" name="TextBox 10">
            <a:extLst>
              <a:ext uri="{FF2B5EF4-FFF2-40B4-BE49-F238E27FC236}">
                <a16:creationId xmlns:a16="http://schemas.microsoft.com/office/drawing/2014/main" id="{401953F5-0999-E844-A376-CDA55A4FF890}"/>
              </a:ext>
            </a:extLst>
          </p:cNvPr>
          <p:cNvSpPr txBox="1"/>
          <p:nvPr/>
        </p:nvSpPr>
        <p:spPr>
          <a:xfrm>
            <a:off x="248619" y="2905780"/>
            <a:ext cx="2013557" cy="523220"/>
          </a:xfrm>
          <a:prstGeom prst="rect">
            <a:avLst/>
          </a:prstGeom>
          <a:noFill/>
        </p:spPr>
        <p:txBody>
          <a:bodyPr wrap="square" rtlCol="0">
            <a:spAutoFit/>
          </a:bodyPr>
          <a:lstStyle/>
          <a:p>
            <a:r>
              <a:rPr lang="en-US" sz="2800" dirty="0">
                <a:solidFill>
                  <a:srgbClr val="FFFFFF"/>
                </a:solidFill>
              </a:rPr>
              <a:t>Insights</a:t>
            </a:r>
            <a:endParaRPr lang="en-US" sz="2800" dirty="0"/>
          </a:p>
        </p:txBody>
      </p:sp>
      <p:sp>
        <p:nvSpPr>
          <p:cNvPr id="9" name="TextBox 8">
            <a:extLst>
              <a:ext uri="{FF2B5EF4-FFF2-40B4-BE49-F238E27FC236}">
                <a16:creationId xmlns:a16="http://schemas.microsoft.com/office/drawing/2014/main" id="{F0450745-FCEF-9C4B-A4B2-048DA762CC3F}"/>
              </a:ext>
            </a:extLst>
          </p:cNvPr>
          <p:cNvSpPr txBox="1"/>
          <p:nvPr/>
        </p:nvSpPr>
        <p:spPr>
          <a:xfrm>
            <a:off x="3535537" y="956977"/>
            <a:ext cx="2430966" cy="261610"/>
          </a:xfrm>
          <a:prstGeom prst="rect">
            <a:avLst/>
          </a:prstGeom>
          <a:noFill/>
        </p:spPr>
        <p:txBody>
          <a:bodyPr wrap="square" rtlCol="0">
            <a:spAutoFit/>
          </a:bodyPr>
          <a:lstStyle/>
          <a:p>
            <a:r>
              <a:rPr lang="en-US" sz="1100" dirty="0"/>
              <a:t>Correlation Plot For Multicollinearity</a:t>
            </a:r>
          </a:p>
        </p:txBody>
      </p:sp>
      <p:sp>
        <p:nvSpPr>
          <p:cNvPr id="13" name="TextBox 12">
            <a:extLst>
              <a:ext uri="{FF2B5EF4-FFF2-40B4-BE49-F238E27FC236}">
                <a16:creationId xmlns:a16="http://schemas.microsoft.com/office/drawing/2014/main" id="{E3380DD1-30E3-CA40-9947-2B1AFCDFAF1A}"/>
              </a:ext>
            </a:extLst>
          </p:cNvPr>
          <p:cNvSpPr txBox="1"/>
          <p:nvPr/>
        </p:nvSpPr>
        <p:spPr>
          <a:xfrm>
            <a:off x="8431906" y="956977"/>
            <a:ext cx="2430966" cy="261610"/>
          </a:xfrm>
          <a:prstGeom prst="rect">
            <a:avLst/>
          </a:prstGeom>
          <a:noFill/>
        </p:spPr>
        <p:txBody>
          <a:bodyPr wrap="square" rtlCol="0">
            <a:spAutoFit/>
          </a:bodyPr>
          <a:lstStyle/>
          <a:p>
            <a:r>
              <a:rPr lang="en-US" sz="1100" dirty="0"/>
              <a:t>Correlation with Income </a:t>
            </a:r>
          </a:p>
        </p:txBody>
      </p:sp>
      <p:sp>
        <p:nvSpPr>
          <p:cNvPr id="14" name="TextBox 13">
            <a:extLst>
              <a:ext uri="{FF2B5EF4-FFF2-40B4-BE49-F238E27FC236}">
                <a16:creationId xmlns:a16="http://schemas.microsoft.com/office/drawing/2014/main" id="{6C9EC9F2-A012-1F4E-8CD6-4FB2EF266169}"/>
              </a:ext>
            </a:extLst>
          </p:cNvPr>
          <p:cNvSpPr txBox="1"/>
          <p:nvPr/>
        </p:nvSpPr>
        <p:spPr>
          <a:xfrm>
            <a:off x="2968409" y="5072895"/>
            <a:ext cx="8726353" cy="1169551"/>
          </a:xfrm>
          <a:prstGeom prst="rect">
            <a:avLst/>
          </a:prstGeom>
          <a:noFill/>
        </p:spPr>
        <p:txBody>
          <a:bodyPr wrap="square" rtlCol="0">
            <a:spAutoFit/>
          </a:bodyPr>
          <a:lstStyle/>
          <a:p>
            <a:r>
              <a:rPr lang="en-US" sz="1400" i="1" dirty="0">
                <a:solidFill>
                  <a:srgbClr val="000000"/>
                </a:solidFill>
                <a:latin typeface="Helvetica Neue" panose="02000503000000020004" pitchFamily="2" charset="0"/>
              </a:rPr>
              <a:t>I performed a chi-square test to assess the statistical significance among categorical variables, and it stated that each of the variables are important, But on running a correlation plot I was able to see that I should at least remove Relationship because it had a –</a:t>
            </a:r>
            <a:r>
              <a:rPr lang="en-US" sz="1400" i="1" dirty="0" err="1">
                <a:solidFill>
                  <a:srgbClr val="000000"/>
                </a:solidFill>
                <a:latin typeface="Helvetica Neue" panose="02000503000000020004" pitchFamily="2" charset="0"/>
              </a:rPr>
              <a:t>ve</a:t>
            </a:r>
            <a:r>
              <a:rPr lang="en-US" sz="1400" i="1" dirty="0">
                <a:solidFill>
                  <a:srgbClr val="000000"/>
                </a:solidFill>
                <a:latin typeface="Helvetica Neue" panose="02000503000000020004" pitchFamily="2" charset="0"/>
              </a:rPr>
              <a:t> correlation with Gender.</a:t>
            </a:r>
          </a:p>
          <a:p>
            <a:endParaRPr lang="en-US" sz="1400" i="1" dirty="0">
              <a:solidFill>
                <a:srgbClr val="000000"/>
              </a:solidFill>
              <a:latin typeface="Helvetica Neue" panose="02000503000000020004" pitchFamily="2" charset="0"/>
            </a:endParaRPr>
          </a:p>
          <a:p>
            <a:r>
              <a:rPr lang="en-US" sz="1400" i="1" dirty="0">
                <a:solidFill>
                  <a:srgbClr val="000000"/>
                </a:solidFill>
                <a:latin typeface="Helvetica Neue" panose="02000503000000020004" pitchFamily="2" charset="0"/>
              </a:rPr>
              <a:t>I also plotted a correlation of variables with the target variable, just to see the most important features</a:t>
            </a:r>
          </a:p>
        </p:txBody>
      </p:sp>
    </p:spTree>
    <p:extLst>
      <p:ext uri="{BB962C8B-B14F-4D97-AF65-F5344CB8AC3E}">
        <p14:creationId xmlns:p14="http://schemas.microsoft.com/office/powerpoint/2010/main" val="3428940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19D519-D63B-CF4A-B95B-688B91B2EFD1}"/>
              </a:ext>
            </a:extLst>
          </p:cNvPr>
          <p:cNvSpPr>
            <a:spLocks noGrp="1"/>
          </p:cNvSpPr>
          <p:nvPr>
            <p:ph type="title"/>
          </p:nvPr>
        </p:nvSpPr>
        <p:spPr>
          <a:xfrm>
            <a:off x="73213" y="2074362"/>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Initial Model Performance</a:t>
            </a:r>
          </a:p>
        </p:txBody>
      </p:sp>
      <p:sp>
        <p:nvSpPr>
          <p:cNvPr id="5" name="TextBox 4">
            <a:extLst>
              <a:ext uri="{FF2B5EF4-FFF2-40B4-BE49-F238E27FC236}">
                <a16:creationId xmlns:a16="http://schemas.microsoft.com/office/drawing/2014/main" id="{345BD8AA-267F-A346-B811-5D9C8F86E01D}"/>
              </a:ext>
            </a:extLst>
          </p:cNvPr>
          <p:cNvSpPr txBox="1"/>
          <p:nvPr/>
        </p:nvSpPr>
        <p:spPr>
          <a:xfrm>
            <a:off x="3392434" y="4436258"/>
            <a:ext cx="8115625" cy="1169551"/>
          </a:xfrm>
          <a:prstGeom prst="rect">
            <a:avLst/>
          </a:prstGeom>
          <a:noFill/>
        </p:spPr>
        <p:txBody>
          <a:bodyPr wrap="square" rtlCol="0">
            <a:spAutoFit/>
          </a:bodyPr>
          <a:lstStyle/>
          <a:p>
            <a:r>
              <a:rPr lang="en-US" sz="1400" i="1" dirty="0">
                <a:solidFill>
                  <a:srgbClr val="000000"/>
                </a:solidFill>
                <a:latin typeface="Helvetica Neue" panose="02000503000000020004" pitchFamily="2" charset="0"/>
              </a:rPr>
              <a:t>I chose to run the </a:t>
            </a:r>
            <a:r>
              <a:rPr lang="en-US" sz="1400" i="1" dirty="0" err="1">
                <a:solidFill>
                  <a:srgbClr val="000000"/>
                </a:solidFill>
                <a:latin typeface="Helvetica Neue" panose="02000503000000020004" pitchFamily="2" charset="0"/>
              </a:rPr>
              <a:t>RandomForest</a:t>
            </a:r>
            <a:r>
              <a:rPr lang="en-US" sz="1400" i="1" dirty="0">
                <a:solidFill>
                  <a:srgbClr val="000000"/>
                </a:solidFill>
                <a:latin typeface="Helvetica Neue" panose="02000503000000020004" pitchFamily="2" charset="0"/>
              </a:rPr>
              <a:t> Classifier model, with all the features except insignificant ones (</a:t>
            </a:r>
            <a:r>
              <a:rPr lang="en-US" sz="1400" i="1" dirty="0" err="1">
                <a:solidFill>
                  <a:srgbClr val="000000"/>
                </a:solidFill>
                <a:latin typeface="Helvetica Neue" panose="02000503000000020004" pitchFamily="2" charset="0"/>
              </a:rPr>
              <a:t>fnlgwt,CapitalGain,CapitalLoss</a:t>
            </a:r>
            <a:r>
              <a:rPr lang="en-US" sz="1400" i="1" dirty="0">
                <a:solidFill>
                  <a:srgbClr val="000000"/>
                </a:solidFill>
                <a:latin typeface="Helvetica Neue" panose="02000503000000020004" pitchFamily="2" charset="0"/>
              </a:rPr>
              <a:t>). My model Overfitted the data with Training Score: 0.96 Testing Score: 0.81, If I would have kept this model it would have been very hard for it to generalize to new examples which would be really bad for the startup.</a:t>
            </a:r>
            <a:br>
              <a:rPr lang="en-US" sz="1400" i="1" dirty="0">
                <a:solidFill>
                  <a:srgbClr val="000000"/>
                </a:solidFill>
                <a:latin typeface="Helvetica Neue" panose="02000503000000020004" pitchFamily="2" charset="0"/>
              </a:rPr>
            </a:br>
            <a:endParaRPr lang="en-US" sz="1400" i="1" dirty="0">
              <a:solidFill>
                <a:srgbClr val="000000"/>
              </a:solidFill>
              <a:latin typeface="Helvetica Neue" panose="02000503000000020004" pitchFamily="2" charset="0"/>
            </a:endParaRPr>
          </a:p>
        </p:txBody>
      </p:sp>
      <p:pic>
        <p:nvPicPr>
          <p:cNvPr id="3" name="Picture 2">
            <a:extLst>
              <a:ext uri="{FF2B5EF4-FFF2-40B4-BE49-F238E27FC236}">
                <a16:creationId xmlns:a16="http://schemas.microsoft.com/office/drawing/2014/main" id="{AE299090-D609-5A49-80F4-2F54298633E1}"/>
              </a:ext>
            </a:extLst>
          </p:cNvPr>
          <p:cNvPicPr>
            <a:picLocks noChangeAspect="1"/>
          </p:cNvPicPr>
          <p:nvPr/>
        </p:nvPicPr>
        <p:blipFill>
          <a:blip r:embed="rId2"/>
          <a:stretch>
            <a:fillRect/>
          </a:stretch>
        </p:blipFill>
        <p:spPr>
          <a:xfrm>
            <a:off x="4876646" y="863258"/>
            <a:ext cx="3640254" cy="3116967"/>
          </a:xfrm>
          <a:prstGeom prst="rect">
            <a:avLst/>
          </a:prstGeom>
        </p:spPr>
      </p:pic>
    </p:spTree>
    <p:extLst>
      <p:ext uri="{BB962C8B-B14F-4D97-AF65-F5344CB8AC3E}">
        <p14:creationId xmlns:p14="http://schemas.microsoft.com/office/powerpoint/2010/main" val="967251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19D519-D63B-CF4A-B95B-688B91B2EFD1}"/>
              </a:ext>
            </a:extLst>
          </p:cNvPr>
          <p:cNvSpPr>
            <a:spLocks noGrp="1"/>
          </p:cNvSpPr>
          <p:nvPr>
            <p:ph type="title"/>
          </p:nvPr>
        </p:nvSpPr>
        <p:spPr>
          <a:xfrm>
            <a:off x="73213" y="2074362"/>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Final Model Performance</a:t>
            </a:r>
          </a:p>
        </p:txBody>
      </p:sp>
      <p:sp>
        <p:nvSpPr>
          <p:cNvPr id="5" name="TextBox 4">
            <a:extLst>
              <a:ext uri="{FF2B5EF4-FFF2-40B4-BE49-F238E27FC236}">
                <a16:creationId xmlns:a16="http://schemas.microsoft.com/office/drawing/2014/main" id="{345BD8AA-267F-A346-B811-5D9C8F86E01D}"/>
              </a:ext>
            </a:extLst>
          </p:cNvPr>
          <p:cNvSpPr txBox="1"/>
          <p:nvPr/>
        </p:nvSpPr>
        <p:spPr>
          <a:xfrm>
            <a:off x="3392435" y="4436258"/>
            <a:ext cx="8405556" cy="1169551"/>
          </a:xfrm>
          <a:prstGeom prst="rect">
            <a:avLst/>
          </a:prstGeom>
          <a:noFill/>
        </p:spPr>
        <p:txBody>
          <a:bodyPr wrap="square" rtlCol="0">
            <a:spAutoFit/>
          </a:bodyPr>
          <a:lstStyle/>
          <a:p>
            <a:r>
              <a:rPr lang="en-US" sz="1400" i="1" dirty="0">
                <a:solidFill>
                  <a:srgbClr val="000000"/>
                </a:solidFill>
                <a:latin typeface="Helvetica Neue" panose="02000503000000020004" pitchFamily="2" charset="0"/>
              </a:rPr>
              <a:t>I Iteratively ran 5 other Classifier model (Random Forest, Logistic regression with regularization, </a:t>
            </a:r>
            <a:r>
              <a:rPr lang="en-US" sz="1400" i="1" dirty="0" err="1">
                <a:solidFill>
                  <a:srgbClr val="000000"/>
                </a:solidFill>
                <a:latin typeface="Helvetica Neue" panose="02000503000000020004" pitchFamily="2" charset="0"/>
              </a:rPr>
              <a:t>XGBoost</a:t>
            </a:r>
            <a:r>
              <a:rPr lang="en-US" sz="1400" i="1" dirty="0">
                <a:solidFill>
                  <a:srgbClr val="000000"/>
                </a:solidFill>
                <a:latin typeface="Helvetica Neue" panose="02000503000000020004" pitchFamily="2" charset="0"/>
              </a:rPr>
              <a:t>, Ridge Classifier, Balanced Random Forests), with some features removed, Among these models </a:t>
            </a:r>
            <a:r>
              <a:rPr lang="en-US" sz="1400" i="1" dirty="0" err="1">
                <a:solidFill>
                  <a:srgbClr val="000000"/>
                </a:solidFill>
                <a:latin typeface="Helvetica Neue" panose="02000503000000020004" pitchFamily="2" charset="0"/>
              </a:rPr>
              <a:t>XGBoost</a:t>
            </a:r>
            <a:r>
              <a:rPr lang="en-US" sz="1400" i="1" dirty="0">
                <a:solidFill>
                  <a:srgbClr val="000000"/>
                </a:solidFill>
                <a:latin typeface="Helvetica Neue" panose="02000503000000020004" pitchFamily="2" charset="0"/>
              </a:rPr>
              <a:t> classifier gave me a closer result to what I was expecting from my models, which was basically to not overfit and to reduce misclassification rate of individuals who have earnings ‘&lt;=50K’ into ‘&gt;50K’.</a:t>
            </a:r>
          </a:p>
        </p:txBody>
      </p:sp>
      <p:pic>
        <p:nvPicPr>
          <p:cNvPr id="4" name="Picture 3">
            <a:extLst>
              <a:ext uri="{FF2B5EF4-FFF2-40B4-BE49-F238E27FC236}">
                <a16:creationId xmlns:a16="http://schemas.microsoft.com/office/drawing/2014/main" id="{A30315AD-FF1C-EE48-9224-4B21C8C6832F}"/>
              </a:ext>
            </a:extLst>
          </p:cNvPr>
          <p:cNvPicPr>
            <a:picLocks noChangeAspect="1"/>
          </p:cNvPicPr>
          <p:nvPr/>
        </p:nvPicPr>
        <p:blipFill>
          <a:blip r:embed="rId2"/>
          <a:stretch>
            <a:fillRect/>
          </a:stretch>
        </p:blipFill>
        <p:spPr>
          <a:xfrm>
            <a:off x="4913988" y="758228"/>
            <a:ext cx="3659618" cy="3133548"/>
          </a:xfrm>
          <a:prstGeom prst="rect">
            <a:avLst/>
          </a:prstGeom>
        </p:spPr>
      </p:pic>
    </p:spTree>
    <p:extLst>
      <p:ext uri="{BB962C8B-B14F-4D97-AF65-F5344CB8AC3E}">
        <p14:creationId xmlns:p14="http://schemas.microsoft.com/office/powerpoint/2010/main" val="168518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19D519-D63B-CF4A-B95B-688B91B2EFD1}"/>
              </a:ext>
            </a:extLst>
          </p:cNvPr>
          <p:cNvSpPr>
            <a:spLocks noGrp="1"/>
          </p:cNvSpPr>
          <p:nvPr>
            <p:ph type="title"/>
          </p:nvPr>
        </p:nvSpPr>
        <p:spPr>
          <a:xfrm>
            <a:off x="78059" y="2074362"/>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Model Metrics &amp; Conclusion</a:t>
            </a:r>
          </a:p>
        </p:txBody>
      </p:sp>
      <p:sp>
        <p:nvSpPr>
          <p:cNvPr id="3" name="TextBox 2">
            <a:extLst>
              <a:ext uri="{FF2B5EF4-FFF2-40B4-BE49-F238E27FC236}">
                <a16:creationId xmlns:a16="http://schemas.microsoft.com/office/drawing/2014/main" id="{C956D820-4371-B341-8E0C-AFBA39B22E8C}"/>
              </a:ext>
            </a:extLst>
          </p:cNvPr>
          <p:cNvSpPr txBox="1"/>
          <p:nvPr/>
        </p:nvSpPr>
        <p:spPr>
          <a:xfrm>
            <a:off x="3429860" y="4043343"/>
            <a:ext cx="8162692" cy="2462213"/>
          </a:xfrm>
          <a:prstGeom prst="rect">
            <a:avLst/>
          </a:prstGeom>
          <a:noFill/>
        </p:spPr>
        <p:txBody>
          <a:bodyPr wrap="square" rtlCol="0">
            <a:spAutoFit/>
          </a:bodyPr>
          <a:lstStyle/>
          <a:p>
            <a:r>
              <a:rPr lang="en-US" sz="1400" i="1" dirty="0">
                <a:solidFill>
                  <a:srgbClr val="000000"/>
                </a:solidFill>
                <a:latin typeface="Helvetica Neue" panose="02000503000000020004" pitchFamily="2" charset="0"/>
              </a:rPr>
              <a:t>Since this was a slightly imbalanced dataset, I didn't use accuracy, precision, and </a:t>
            </a:r>
            <a:r>
              <a:rPr lang="en-US" sz="1400" i="1" dirty="0" err="1">
                <a:solidFill>
                  <a:srgbClr val="000000"/>
                </a:solidFill>
                <a:latin typeface="Helvetica Neue" panose="02000503000000020004" pitchFamily="2" charset="0"/>
              </a:rPr>
              <a:t>auc</a:t>
            </a:r>
            <a:r>
              <a:rPr lang="en-US" sz="1400" i="1" dirty="0">
                <a:solidFill>
                  <a:srgbClr val="000000"/>
                </a:solidFill>
                <a:latin typeface="Helvetica Neue" panose="02000503000000020004" pitchFamily="2" charset="0"/>
              </a:rPr>
              <a:t> as my metric and instead went with highest f1 score for class label 1 (&gt;50K). Since there is a high cost associated with misclassifying an individual when they are earning &lt;=50K and our model classifies them as someone who is earning &gt;50K. Based on that metric XGB Classifier worked best for us. Since it had the lowest misclassification of individuals when they are earning &lt;=50K and our model classifies them as someone who is earning &gt;50K, i.e. 1161.</a:t>
            </a:r>
          </a:p>
          <a:p>
            <a:endParaRPr lang="en-US" sz="1400" i="1" dirty="0">
              <a:solidFill>
                <a:srgbClr val="000000"/>
              </a:solidFill>
              <a:latin typeface="Helvetica Neue" panose="02000503000000020004" pitchFamily="2" charset="0"/>
            </a:endParaRPr>
          </a:p>
          <a:p>
            <a:endParaRPr lang="en-US" sz="1400" i="1" dirty="0">
              <a:solidFill>
                <a:srgbClr val="000000"/>
              </a:solidFill>
              <a:latin typeface="Helvetica Neue" panose="02000503000000020004" pitchFamily="2" charset="0"/>
            </a:endParaRPr>
          </a:p>
          <a:p>
            <a:endParaRPr lang="en-US" sz="1400" i="1" dirty="0">
              <a:solidFill>
                <a:srgbClr val="000000"/>
              </a:solidFill>
              <a:latin typeface="Helvetica Neue" panose="02000503000000020004" pitchFamily="2" charset="0"/>
            </a:endParaRPr>
          </a:p>
          <a:p>
            <a:endParaRPr lang="en-US" sz="1400" i="1" dirty="0">
              <a:solidFill>
                <a:srgbClr val="000000"/>
              </a:solidFill>
              <a:latin typeface="Helvetica Neue" panose="02000503000000020004" pitchFamily="2" charset="0"/>
            </a:endParaRPr>
          </a:p>
          <a:p>
            <a:endParaRPr lang="en-US" sz="1400" i="1" dirty="0">
              <a:solidFill>
                <a:srgbClr val="000000"/>
              </a:solidFill>
              <a:latin typeface="Helvetica Neue" panose="02000503000000020004" pitchFamily="2" charset="0"/>
            </a:endParaRPr>
          </a:p>
        </p:txBody>
      </p:sp>
      <p:pic>
        <p:nvPicPr>
          <p:cNvPr id="5" name="Picture 4">
            <a:extLst>
              <a:ext uri="{FF2B5EF4-FFF2-40B4-BE49-F238E27FC236}">
                <a16:creationId xmlns:a16="http://schemas.microsoft.com/office/drawing/2014/main" id="{EAD73EF2-6D34-D244-8418-349E3011995A}"/>
              </a:ext>
            </a:extLst>
          </p:cNvPr>
          <p:cNvPicPr>
            <a:picLocks noChangeAspect="1"/>
          </p:cNvPicPr>
          <p:nvPr/>
        </p:nvPicPr>
        <p:blipFill>
          <a:blip r:embed="rId2"/>
          <a:stretch>
            <a:fillRect/>
          </a:stretch>
        </p:blipFill>
        <p:spPr>
          <a:xfrm>
            <a:off x="3940478" y="1315999"/>
            <a:ext cx="6324600" cy="2374900"/>
          </a:xfrm>
          <a:prstGeom prst="rect">
            <a:avLst/>
          </a:prstGeom>
          <a:solidFill>
            <a:schemeClr val="accent2">
              <a:alpha val="50000"/>
            </a:schemeClr>
          </a:solidFill>
          <a:ln>
            <a:noFill/>
          </a:ln>
          <a:effectLst>
            <a:outerShdw blurRad="50800" dist="50800" dir="5400000" algn="ctr" rotWithShape="0">
              <a:srgbClr val="000000"/>
            </a:outerShdw>
            <a:softEdge rad="12700"/>
          </a:effectLst>
        </p:spPr>
        <p:style>
          <a:lnRef idx="0">
            <a:scrgbClr r="0" g="0" b="0"/>
          </a:lnRef>
          <a:fillRef idx="0">
            <a:scrgbClr r="0" g="0" b="0"/>
          </a:fillRef>
          <a:effectRef idx="0">
            <a:scrgbClr r="0" g="0" b="0"/>
          </a:effectRef>
          <a:fontRef idx="minor">
            <a:schemeClr val="lt1"/>
          </a:fontRef>
        </p:style>
      </p:pic>
    </p:spTree>
    <p:extLst>
      <p:ext uri="{BB962C8B-B14F-4D97-AF65-F5344CB8AC3E}">
        <p14:creationId xmlns:p14="http://schemas.microsoft.com/office/powerpoint/2010/main" val="891413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AC3FFC-5F23-7B46-A0B3-AB3ABC5FAE9B}"/>
              </a:ext>
            </a:extLst>
          </p:cNvPr>
          <p:cNvSpPr>
            <a:spLocks noGrp="1"/>
          </p:cNvSpPr>
          <p:nvPr>
            <p:ph type="title"/>
          </p:nvPr>
        </p:nvSpPr>
        <p:spPr>
          <a:xfrm>
            <a:off x="67046" y="2114550"/>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Business Problem</a:t>
            </a:r>
          </a:p>
        </p:txBody>
      </p:sp>
      <p:sp>
        <p:nvSpPr>
          <p:cNvPr id="3" name="TextBox 2">
            <a:extLst>
              <a:ext uri="{FF2B5EF4-FFF2-40B4-BE49-F238E27FC236}">
                <a16:creationId xmlns:a16="http://schemas.microsoft.com/office/drawing/2014/main" id="{90CC2755-361F-1A46-8083-09C71EC18358}"/>
              </a:ext>
            </a:extLst>
          </p:cNvPr>
          <p:cNvSpPr txBox="1"/>
          <p:nvPr/>
        </p:nvSpPr>
        <p:spPr>
          <a:xfrm>
            <a:off x="3885425" y="1468219"/>
            <a:ext cx="7181385" cy="646331"/>
          </a:xfrm>
          <a:prstGeom prst="rect">
            <a:avLst/>
          </a:prstGeom>
          <a:noFill/>
        </p:spPr>
        <p:txBody>
          <a:bodyPr wrap="square" rtlCol="0">
            <a:spAutoFit/>
          </a:bodyPr>
          <a:lstStyle/>
          <a:p>
            <a:r>
              <a:rPr lang="en-US" u="sng" dirty="0"/>
              <a:t>Creating a machine learning model to predict whether an individual’s income is &gt;50K or &lt;=50K per year from the census data. </a:t>
            </a:r>
            <a:endParaRPr lang="en-US" u="sng" dirty="0">
              <a:effectLst/>
            </a:endParaRPr>
          </a:p>
        </p:txBody>
      </p:sp>
      <p:pic>
        <p:nvPicPr>
          <p:cNvPr id="1029" name="Picture 5" descr="page1image332965792">
            <a:extLst>
              <a:ext uri="{FF2B5EF4-FFF2-40B4-BE49-F238E27FC236}">
                <a16:creationId xmlns:a16="http://schemas.microsoft.com/office/drawing/2014/main" id="{F9761C30-50C2-094B-92BB-F769801CE3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 y="-220663"/>
            <a:ext cx="203200" cy="127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1image332966048">
            <a:extLst>
              <a:ext uri="{FF2B5EF4-FFF2-40B4-BE49-F238E27FC236}">
                <a16:creationId xmlns:a16="http://schemas.microsoft.com/office/drawing/2014/main" id="{EB64D12C-0008-7E4C-BB4F-4D24AEFB41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500" y="-220663"/>
            <a:ext cx="2247900" cy="127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page2image45727264">
            <a:extLst>
              <a:ext uri="{FF2B5EF4-FFF2-40B4-BE49-F238E27FC236}">
                <a16:creationId xmlns:a16="http://schemas.microsoft.com/office/drawing/2014/main" id="{E91337C7-6F46-8A41-B5A2-BCA8C98B74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2872" y="2686050"/>
            <a:ext cx="2959100" cy="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page2image56229440">
            <a:extLst>
              <a:ext uri="{FF2B5EF4-FFF2-40B4-BE49-F238E27FC236}">
                <a16:creationId xmlns:a16="http://schemas.microsoft.com/office/drawing/2014/main" id="{713AE540-A559-D541-A9DC-765EFA3C36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12872" y="3473450"/>
            <a:ext cx="12700" cy="127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page2image56211904">
            <a:extLst>
              <a:ext uri="{FF2B5EF4-FFF2-40B4-BE49-F238E27FC236}">
                <a16:creationId xmlns:a16="http://schemas.microsoft.com/office/drawing/2014/main" id="{048D95A3-8029-394D-AD30-A2F18AD1CA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38272" y="3473450"/>
            <a:ext cx="12700" cy="1270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page2image45687104">
            <a:extLst>
              <a:ext uri="{FF2B5EF4-FFF2-40B4-BE49-F238E27FC236}">
                <a16:creationId xmlns:a16="http://schemas.microsoft.com/office/drawing/2014/main" id="{BB036F0E-4F01-9843-AD97-6D4E1A2ABF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2872" y="4070350"/>
            <a:ext cx="2959100" cy="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page2image56165504">
            <a:extLst>
              <a:ext uri="{FF2B5EF4-FFF2-40B4-BE49-F238E27FC236}">
                <a16:creationId xmlns:a16="http://schemas.microsoft.com/office/drawing/2014/main" id="{047106EC-F8BE-8C4A-AAB0-7894884EE5B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12872" y="4425950"/>
            <a:ext cx="12700" cy="127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page2image56168384">
            <a:extLst>
              <a:ext uri="{FF2B5EF4-FFF2-40B4-BE49-F238E27FC236}">
                <a16:creationId xmlns:a16="http://schemas.microsoft.com/office/drawing/2014/main" id="{7F6A6B61-5A29-CA44-94A6-0EB913DE0C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12872" y="5149850"/>
            <a:ext cx="12700" cy="1270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descr="page2image56178752">
            <a:extLst>
              <a:ext uri="{FF2B5EF4-FFF2-40B4-BE49-F238E27FC236}">
                <a16:creationId xmlns:a16="http://schemas.microsoft.com/office/drawing/2014/main" id="{7FB9754B-691B-1C40-8995-F0014F3AFD8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12872" y="5213350"/>
            <a:ext cx="12700" cy="1270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descr="page2image45678592">
            <a:extLst>
              <a:ext uri="{FF2B5EF4-FFF2-40B4-BE49-F238E27FC236}">
                <a16:creationId xmlns:a16="http://schemas.microsoft.com/office/drawing/2014/main" id="{54219892-D192-5447-B94B-28DA3742C6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38272" y="5213350"/>
            <a:ext cx="2959100" cy="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page2image56176832">
            <a:extLst>
              <a:ext uri="{FF2B5EF4-FFF2-40B4-BE49-F238E27FC236}">
                <a16:creationId xmlns:a16="http://schemas.microsoft.com/office/drawing/2014/main" id="{4FFB8376-2AAA-884F-9FA2-8D8CCABA10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12872" y="5683250"/>
            <a:ext cx="12700" cy="1270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page2image56177600">
            <a:extLst>
              <a:ext uri="{FF2B5EF4-FFF2-40B4-BE49-F238E27FC236}">
                <a16:creationId xmlns:a16="http://schemas.microsoft.com/office/drawing/2014/main" id="{E1A77A94-F71E-6648-80A3-50FC7FC0344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12872" y="5873750"/>
            <a:ext cx="12700" cy="127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6EDBD21-C63A-7A49-AF73-8D80E5798D36}"/>
              </a:ext>
            </a:extLst>
          </p:cNvPr>
          <p:cNvSpPr txBox="1"/>
          <p:nvPr/>
        </p:nvSpPr>
        <p:spPr>
          <a:xfrm>
            <a:off x="3885425" y="3424536"/>
            <a:ext cx="7240549" cy="1477328"/>
          </a:xfrm>
          <a:prstGeom prst="rect">
            <a:avLst/>
          </a:prstGeom>
          <a:noFill/>
        </p:spPr>
        <p:txBody>
          <a:bodyPr wrap="square" rtlCol="0">
            <a:spAutoFit/>
          </a:bodyPr>
          <a:lstStyle/>
          <a:p>
            <a:r>
              <a:rPr lang="en-US" i="1" dirty="0"/>
              <a:t>I have assumed that this data is to be used by a startup credit lending company and they want to classify individuals into low risk and high risk categories for credit card approval</a:t>
            </a:r>
            <a:r>
              <a:rPr lang="en-US" dirty="0"/>
              <a:t>. </a:t>
            </a:r>
            <a:r>
              <a:rPr lang="en-US" i="1" dirty="0"/>
              <a:t>My main aim with the final model would be to reduce misclassification rate of individuals who have earnings ‘&lt;=50K’ into ‘&gt;50K’</a:t>
            </a:r>
          </a:p>
        </p:txBody>
      </p:sp>
      <p:sp>
        <p:nvSpPr>
          <p:cNvPr id="10" name="TextBox 9">
            <a:extLst>
              <a:ext uri="{FF2B5EF4-FFF2-40B4-BE49-F238E27FC236}">
                <a16:creationId xmlns:a16="http://schemas.microsoft.com/office/drawing/2014/main" id="{6B434605-AC13-FD45-ADB8-EA38130F21DE}"/>
              </a:ext>
            </a:extLst>
          </p:cNvPr>
          <p:cNvSpPr txBox="1"/>
          <p:nvPr/>
        </p:nvSpPr>
        <p:spPr>
          <a:xfrm>
            <a:off x="3885425" y="3055434"/>
            <a:ext cx="2486721" cy="369332"/>
          </a:xfrm>
          <a:prstGeom prst="rect">
            <a:avLst/>
          </a:prstGeom>
          <a:noFill/>
        </p:spPr>
        <p:txBody>
          <a:bodyPr wrap="square" rtlCol="0">
            <a:spAutoFit/>
          </a:bodyPr>
          <a:lstStyle/>
          <a:p>
            <a:r>
              <a:rPr lang="en-US" b="1" dirty="0"/>
              <a:t>My assumption: </a:t>
            </a:r>
          </a:p>
        </p:txBody>
      </p:sp>
    </p:spTree>
    <p:extLst>
      <p:ext uri="{BB962C8B-B14F-4D97-AF65-F5344CB8AC3E}">
        <p14:creationId xmlns:p14="http://schemas.microsoft.com/office/powerpoint/2010/main" val="911107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EAB56F8-16C5-7C4A-A660-2CCCD5C7DB82}"/>
              </a:ext>
            </a:extLst>
          </p:cNvPr>
          <p:cNvSpPr txBox="1"/>
          <p:nvPr/>
        </p:nvSpPr>
        <p:spPr>
          <a:xfrm>
            <a:off x="3657600" y="2136338"/>
            <a:ext cx="6545765" cy="2585323"/>
          </a:xfrm>
          <a:prstGeom prst="rect">
            <a:avLst/>
          </a:prstGeom>
          <a:noFill/>
        </p:spPr>
        <p:txBody>
          <a:bodyPr wrap="square" rtlCol="0">
            <a:spAutoFit/>
          </a:bodyPr>
          <a:lstStyle/>
          <a:p>
            <a:r>
              <a:rPr lang="en-US" sz="1400" i="1" dirty="0">
                <a:latin typeface="ArialMT"/>
              </a:rPr>
              <a:t>1. The dataset had whitespaces in almost all the categorical columns</a:t>
            </a:r>
          </a:p>
          <a:p>
            <a:endParaRPr lang="en-US" sz="1400" i="1" dirty="0">
              <a:latin typeface="ArialMT"/>
            </a:endParaRPr>
          </a:p>
          <a:p>
            <a:r>
              <a:rPr lang="en-US" sz="1400" i="1" dirty="0">
                <a:latin typeface="ArialMT"/>
              </a:rPr>
              <a:t>2. The target variable had typo where I got 4 classes instead of two. Basically the labels were correct, just had a (.) as the typo</a:t>
            </a:r>
          </a:p>
          <a:p>
            <a:endParaRPr lang="en-US" sz="1400" i="1" dirty="0">
              <a:latin typeface="ArialMT"/>
            </a:endParaRPr>
          </a:p>
          <a:p>
            <a:r>
              <a:rPr lang="en-US" sz="1400" i="1" dirty="0">
                <a:latin typeface="ArialMT"/>
              </a:rPr>
              <a:t>3. The target variable was also imbalanced with 76% records for &lt;50K and 24%     for &gt;50K</a:t>
            </a:r>
          </a:p>
          <a:p>
            <a:endParaRPr lang="en-US" sz="1400" i="1" dirty="0">
              <a:latin typeface="ArialMT"/>
            </a:endParaRPr>
          </a:p>
          <a:p>
            <a:r>
              <a:rPr lang="en-US" sz="1400" i="1" dirty="0">
                <a:latin typeface="ArialMT"/>
              </a:rPr>
              <a:t>4. Variables didn’t have much variability which added bias in the final models</a:t>
            </a:r>
          </a:p>
          <a:p>
            <a:endParaRPr lang="en-US" dirty="0"/>
          </a:p>
          <a:p>
            <a:endParaRPr lang="en-US" dirty="0"/>
          </a:p>
        </p:txBody>
      </p:sp>
      <p:sp>
        <p:nvSpPr>
          <p:cNvPr id="13" name="TextBox 12">
            <a:extLst>
              <a:ext uri="{FF2B5EF4-FFF2-40B4-BE49-F238E27FC236}">
                <a16:creationId xmlns:a16="http://schemas.microsoft.com/office/drawing/2014/main" id="{7298EAEF-E49D-8C4E-99AD-296BEDC5ED34}"/>
              </a:ext>
            </a:extLst>
          </p:cNvPr>
          <p:cNvSpPr txBox="1"/>
          <p:nvPr/>
        </p:nvSpPr>
        <p:spPr>
          <a:xfrm>
            <a:off x="97576" y="2905780"/>
            <a:ext cx="2013557" cy="954107"/>
          </a:xfrm>
          <a:prstGeom prst="rect">
            <a:avLst/>
          </a:prstGeom>
          <a:noFill/>
        </p:spPr>
        <p:txBody>
          <a:bodyPr wrap="square" rtlCol="0">
            <a:spAutoFit/>
          </a:bodyPr>
          <a:lstStyle/>
          <a:p>
            <a:r>
              <a:rPr lang="en-US" sz="2800" dirty="0">
                <a:solidFill>
                  <a:srgbClr val="FFFFFF"/>
                </a:solidFill>
              </a:rPr>
              <a:t>Preliminary</a:t>
            </a:r>
          </a:p>
          <a:p>
            <a:r>
              <a:rPr lang="en-US" sz="2800" dirty="0">
                <a:solidFill>
                  <a:srgbClr val="FFFFFF"/>
                </a:solidFill>
              </a:rPr>
              <a:t>Analysis</a:t>
            </a:r>
            <a:endParaRPr lang="en-US" sz="2800" dirty="0"/>
          </a:p>
        </p:txBody>
      </p:sp>
    </p:spTree>
    <p:extLst>
      <p:ext uri="{BB962C8B-B14F-4D97-AF65-F5344CB8AC3E}">
        <p14:creationId xmlns:p14="http://schemas.microsoft.com/office/powerpoint/2010/main" val="2518111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85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E3BE5CB-BF7D-614C-9440-A1FB8C7DD7B5}"/>
              </a:ext>
            </a:extLst>
          </p:cNvPr>
          <p:cNvPicPr>
            <a:picLocks noChangeAspect="1"/>
          </p:cNvPicPr>
          <p:nvPr/>
        </p:nvPicPr>
        <p:blipFill>
          <a:blip r:embed="rId2"/>
          <a:stretch>
            <a:fillRect/>
          </a:stretch>
        </p:blipFill>
        <p:spPr>
          <a:xfrm>
            <a:off x="2362665" y="784448"/>
            <a:ext cx="4702173" cy="3093535"/>
          </a:xfrm>
          <a:prstGeom prst="rect">
            <a:avLst/>
          </a:prstGeom>
        </p:spPr>
      </p:pic>
      <p:pic>
        <p:nvPicPr>
          <p:cNvPr id="5" name="Picture 4">
            <a:extLst>
              <a:ext uri="{FF2B5EF4-FFF2-40B4-BE49-F238E27FC236}">
                <a16:creationId xmlns:a16="http://schemas.microsoft.com/office/drawing/2014/main" id="{9C38184F-DB02-E944-B748-339BE799E3B6}"/>
              </a:ext>
            </a:extLst>
          </p:cNvPr>
          <p:cNvPicPr>
            <a:picLocks noChangeAspect="1"/>
          </p:cNvPicPr>
          <p:nvPr/>
        </p:nvPicPr>
        <p:blipFill>
          <a:blip r:embed="rId3"/>
          <a:stretch>
            <a:fillRect/>
          </a:stretch>
        </p:blipFill>
        <p:spPr>
          <a:xfrm>
            <a:off x="7206857" y="823089"/>
            <a:ext cx="4256597" cy="3129356"/>
          </a:xfrm>
          <a:prstGeom prst="rect">
            <a:avLst/>
          </a:prstGeom>
        </p:spPr>
      </p:pic>
      <p:sp>
        <p:nvSpPr>
          <p:cNvPr id="7" name="Rectangle 6">
            <a:extLst>
              <a:ext uri="{FF2B5EF4-FFF2-40B4-BE49-F238E27FC236}">
                <a16:creationId xmlns:a16="http://schemas.microsoft.com/office/drawing/2014/main" id="{5B2B37E7-1952-794B-8320-E7B0DBB2E6A6}"/>
              </a:ext>
            </a:extLst>
          </p:cNvPr>
          <p:cNvSpPr/>
          <p:nvPr/>
        </p:nvSpPr>
        <p:spPr>
          <a:xfrm>
            <a:off x="2362665" y="4565814"/>
            <a:ext cx="9479930" cy="738664"/>
          </a:xfrm>
          <a:prstGeom prst="rect">
            <a:avLst/>
          </a:prstGeom>
        </p:spPr>
        <p:txBody>
          <a:bodyPr wrap="square">
            <a:spAutoFit/>
          </a:bodyPr>
          <a:lstStyle/>
          <a:p>
            <a:r>
              <a:rPr lang="en-US" sz="1400" i="1" dirty="0">
                <a:latin typeface="ArialMT"/>
              </a:rPr>
              <a:t>The age feature describes the age of the individual. Majority of ages were between 25 and 50 years. I created age range bins to have a visual representation of how income is affected by age, there is a significant amount of variance between income &gt;50k &amp; &lt;=50k between the age groups. </a:t>
            </a:r>
            <a:endParaRPr lang="en-US" sz="1400" i="1" dirty="0">
              <a:effectLst/>
            </a:endParaRPr>
          </a:p>
        </p:txBody>
      </p:sp>
      <p:sp>
        <p:nvSpPr>
          <p:cNvPr id="10" name="TextBox 9">
            <a:extLst>
              <a:ext uri="{FF2B5EF4-FFF2-40B4-BE49-F238E27FC236}">
                <a16:creationId xmlns:a16="http://schemas.microsoft.com/office/drawing/2014/main" id="{CAA8FF1E-C101-A041-A29B-41EFABD9AB47}"/>
              </a:ext>
            </a:extLst>
          </p:cNvPr>
          <p:cNvSpPr txBox="1"/>
          <p:nvPr/>
        </p:nvSpPr>
        <p:spPr>
          <a:xfrm>
            <a:off x="94023" y="2796849"/>
            <a:ext cx="2013557" cy="954107"/>
          </a:xfrm>
          <a:prstGeom prst="rect">
            <a:avLst/>
          </a:prstGeom>
          <a:noFill/>
        </p:spPr>
        <p:txBody>
          <a:bodyPr wrap="square" rtlCol="0">
            <a:spAutoFit/>
          </a:bodyPr>
          <a:lstStyle/>
          <a:p>
            <a:r>
              <a:rPr lang="en-US" sz="2800" dirty="0">
                <a:solidFill>
                  <a:srgbClr val="FFFFFF"/>
                </a:solidFill>
              </a:rPr>
              <a:t>Data Exploration</a:t>
            </a:r>
            <a:endParaRPr lang="en-US" sz="2800" dirty="0"/>
          </a:p>
        </p:txBody>
      </p:sp>
    </p:spTree>
    <p:extLst>
      <p:ext uri="{BB962C8B-B14F-4D97-AF65-F5344CB8AC3E}">
        <p14:creationId xmlns:p14="http://schemas.microsoft.com/office/powerpoint/2010/main" val="2434484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85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A1A8366-335B-BF43-BFAC-9EF37B85A29C}"/>
              </a:ext>
            </a:extLst>
          </p:cNvPr>
          <p:cNvPicPr>
            <a:picLocks noChangeAspect="1"/>
          </p:cNvPicPr>
          <p:nvPr/>
        </p:nvPicPr>
        <p:blipFill>
          <a:blip r:embed="rId2"/>
          <a:stretch>
            <a:fillRect/>
          </a:stretch>
        </p:blipFill>
        <p:spPr>
          <a:xfrm>
            <a:off x="2419791" y="788186"/>
            <a:ext cx="4656845" cy="3272883"/>
          </a:xfrm>
          <a:prstGeom prst="rect">
            <a:avLst/>
          </a:prstGeom>
        </p:spPr>
      </p:pic>
      <p:pic>
        <p:nvPicPr>
          <p:cNvPr id="5" name="Picture 4">
            <a:extLst>
              <a:ext uri="{FF2B5EF4-FFF2-40B4-BE49-F238E27FC236}">
                <a16:creationId xmlns:a16="http://schemas.microsoft.com/office/drawing/2014/main" id="{5030B8B1-E7AB-5D45-B51D-D7E09D8490B5}"/>
              </a:ext>
            </a:extLst>
          </p:cNvPr>
          <p:cNvPicPr>
            <a:picLocks noChangeAspect="1"/>
          </p:cNvPicPr>
          <p:nvPr/>
        </p:nvPicPr>
        <p:blipFill>
          <a:blip r:embed="rId3"/>
          <a:stretch>
            <a:fillRect/>
          </a:stretch>
        </p:blipFill>
        <p:spPr>
          <a:xfrm>
            <a:off x="7149790" y="843991"/>
            <a:ext cx="4656844" cy="3217078"/>
          </a:xfrm>
          <a:prstGeom prst="rect">
            <a:avLst/>
          </a:prstGeom>
        </p:spPr>
      </p:pic>
      <p:sp>
        <p:nvSpPr>
          <p:cNvPr id="6" name="TextBox 5">
            <a:extLst>
              <a:ext uri="{FF2B5EF4-FFF2-40B4-BE49-F238E27FC236}">
                <a16:creationId xmlns:a16="http://schemas.microsoft.com/office/drawing/2014/main" id="{5C8B8C92-56FB-724B-85BB-469E42113706}"/>
              </a:ext>
            </a:extLst>
          </p:cNvPr>
          <p:cNvSpPr txBox="1"/>
          <p:nvPr/>
        </p:nvSpPr>
        <p:spPr>
          <a:xfrm>
            <a:off x="2419790" y="4720870"/>
            <a:ext cx="9534317" cy="738664"/>
          </a:xfrm>
          <a:prstGeom prst="rect">
            <a:avLst/>
          </a:prstGeom>
          <a:noFill/>
        </p:spPr>
        <p:txBody>
          <a:bodyPr wrap="square" rtlCol="0">
            <a:spAutoFit/>
          </a:bodyPr>
          <a:lstStyle/>
          <a:p>
            <a:r>
              <a:rPr lang="en-US" sz="1400" i="1" dirty="0">
                <a:solidFill>
                  <a:srgbClr val="000000"/>
                </a:solidFill>
                <a:latin typeface="Helvetica Neue" panose="02000503000000020004" pitchFamily="2" charset="0"/>
              </a:rPr>
              <a:t>Most of the individuals in the dataset have a high school education while only a small portion have masters and doctorate. Individuals with Higher level of education have greater chances of earning &gt;50k, which is clearly shown by individual’s with a Masters or  a doctorate degree. </a:t>
            </a:r>
            <a:endParaRPr lang="en-US" sz="1400" dirty="0"/>
          </a:p>
        </p:txBody>
      </p:sp>
      <p:sp>
        <p:nvSpPr>
          <p:cNvPr id="7" name="TextBox 6">
            <a:extLst>
              <a:ext uri="{FF2B5EF4-FFF2-40B4-BE49-F238E27FC236}">
                <a16:creationId xmlns:a16="http://schemas.microsoft.com/office/drawing/2014/main" id="{F1DA9A5A-7FA8-4445-BB5A-59F19434A656}"/>
              </a:ext>
            </a:extLst>
          </p:cNvPr>
          <p:cNvSpPr txBox="1"/>
          <p:nvPr/>
        </p:nvSpPr>
        <p:spPr>
          <a:xfrm>
            <a:off x="94023" y="2796849"/>
            <a:ext cx="2013557" cy="954107"/>
          </a:xfrm>
          <a:prstGeom prst="rect">
            <a:avLst/>
          </a:prstGeom>
          <a:noFill/>
        </p:spPr>
        <p:txBody>
          <a:bodyPr wrap="square" rtlCol="0">
            <a:spAutoFit/>
          </a:bodyPr>
          <a:lstStyle/>
          <a:p>
            <a:r>
              <a:rPr lang="en-US" sz="2800" dirty="0">
                <a:solidFill>
                  <a:srgbClr val="FFFFFF"/>
                </a:solidFill>
              </a:rPr>
              <a:t>Data Exploration</a:t>
            </a:r>
            <a:endParaRPr lang="en-US" sz="2800" dirty="0"/>
          </a:p>
        </p:txBody>
      </p:sp>
    </p:spTree>
    <p:extLst>
      <p:ext uri="{BB962C8B-B14F-4D97-AF65-F5344CB8AC3E}">
        <p14:creationId xmlns:p14="http://schemas.microsoft.com/office/powerpoint/2010/main" val="81990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85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8F7A49ED-D4FB-774B-8DBE-83C7646DE52A}"/>
              </a:ext>
            </a:extLst>
          </p:cNvPr>
          <p:cNvPicPr>
            <a:picLocks noChangeAspect="1"/>
          </p:cNvPicPr>
          <p:nvPr/>
        </p:nvPicPr>
        <p:blipFill>
          <a:blip r:embed="rId2"/>
          <a:stretch>
            <a:fillRect/>
          </a:stretch>
        </p:blipFill>
        <p:spPr>
          <a:xfrm>
            <a:off x="7574003" y="829398"/>
            <a:ext cx="3870832" cy="2812402"/>
          </a:xfrm>
          <a:prstGeom prst="rect">
            <a:avLst/>
          </a:prstGeom>
        </p:spPr>
      </p:pic>
      <p:sp>
        <p:nvSpPr>
          <p:cNvPr id="11" name="TextBox 10">
            <a:extLst>
              <a:ext uri="{FF2B5EF4-FFF2-40B4-BE49-F238E27FC236}">
                <a16:creationId xmlns:a16="http://schemas.microsoft.com/office/drawing/2014/main" id="{2D397414-808D-534E-9F28-8F728DDEA115}"/>
              </a:ext>
            </a:extLst>
          </p:cNvPr>
          <p:cNvSpPr txBox="1"/>
          <p:nvPr/>
        </p:nvSpPr>
        <p:spPr>
          <a:xfrm>
            <a:off x="94023" y="2796849"/>
            <a:ext cx="2013557" cy="954107"/>
          </a:xfrm>
          <a:prstGeom prst="rect">
            <a:avLst/>
          </a:prstGeom>
          <a:noFill/>
        </p:spPr>
        <p:txBody>
          <a:bodyPr wrap="square" rtlCol="0">
            <a:spAutoFit/>
          </a:bodyPr>
          <a:lstStyle/>
          <a:p>
            <a:r>
              <a:rPr lang="en-US" sz="2800" dirty="0">
                <a:solidFill>
                  <a:srgbClr val="FFFFFF"/>
                </a:solidFill>
              </a:rPr>
              <a:t>Data Exploration</a:t>
            </a:r>
            <a:endParaRPr lang="en-US" sz="2800" dirty="0"/>
          </a:p>
        </p:txBody>
      </p:sp>
      <p:sp>
        <p:nvSpPr>
          <p:cNvPr id="9" name="Rectangle 8">
            <a:extLst>
              <a:ext uri="{FF2B5EF4-FFF2-40B4-BE49-F238E27FC236}">
                <a16:creationId xmlns:a16="http://schemas.microsoft.com/office/drawing/2014/main" id="{2AAB7C05-EDED-E240-819E-BBAA2F557F1D}"/>
              </a:ext>
            </a:extLst>
          </p:cNvPr>
          <p:cNvSpPr/>
          <p:nvPr/>
        </p:nvSpPr>
        <p:spPr>
          <a:xfrm>
            <a:off x="3048000" y="4622401"/>
            <a:ext cx="8270488" cy="954107"/>
          </a:xfrm>
          <a:prstGeom prst="rect">
            <a:avLst/>
          </a:prstGeom>
        </p:spPr>
        <p:txBody>
          <a:bodyPr wrap="square">
            <a:spAutoFit/>
          </a:bodyPr>
          <a:lstStyle/>
          <a:p>
            <a:r>
              <a:rPr lang="en-US" sz="1400" i="1" dirty="0">
                <a:solidFill>
                  <a:srgbClr val="000000"/>
                </a:solidFill>
                <a:latin typeface="Helvetica Neue" panose="02000503000000020004" pitchFamily="2" charset="0"/>
              </a:rPr>
              <a:t>Almost double the sample size of males compared to females for gender variable, Males have a higher chance of earning &gt;50K than females. Most individuals fall into 30-40 </a:t>
            </a:r>
            <a:r>
              <a:rPr lang="en-US" sz="1400" i="1" dirty="0" err="1">
                <a:solidFill>
                  <a:srgbClr val="000000"/>
                </a:solidFill>
                <a:latin typeface="Helvetica Neue" panose="02000503000000020004" pitchFamily="2" charset="0"/>
              </a:rPr>
              <a:t>hrs</a:t>
            </a:r>
            <a:r>
              <a:rPr lang="en-US" sz="1400" i="1" dirty="0">
                <a:solidFill>
                  <a:srgbClr val="000000"/>
                </a:solidFill>
                <a:latin typeface="Helvetica Neue" panose="02000503000000020004" pitchFamily="2" charset="0"/>
              </a:rPr>
              <a:t>/week bracket, which is representative of real world situation and the the higher the age goes percentage difference between earning &gt;50K and &lt;=50K also decreases.</a:t>
            </a:r>
          </a:p>
        </p:txBody>
      </p:sp>
      <p:pic>
        <p:nvPicPr>
          <p:cNvPr id="13" name="Picture 12">
            <a:extLst>
              <a:ext uri="{FF2B5EF4-FFF2-40B4-BE49-F238E27FC236}">
                <a16:creationId xmlns:a16="http://schemas.microsoft.com/office/drawing/2014/main" id="{A172BFD7-D707-7C49-8971-D7CF9D89908E}"/>
              </a:ext>
            </a:extLst>
          </p:cNvPr>
          <p:cNvPicPr>
            <a:picLocks noChangeAspect="1"/>
          </p:cNvPicPr>
          <p:nvPr/>
        </p:nvPicPr>
        <p:blipFill>
          <a:blip r:embed="rId3"/>
          <a:stretch>
            <a:fillRect/>
          </a:stretch>
        </p:blipFill>
        <p:spPr>
          <a:xfrm>
            <a:off x="2406571" y="831232"/>
            <a:ext cx="4649196" cy="2959938"/>
          </a:xfrm>
          <a:prstGeom prst="rect">
            <a:avLst/>
          </a:prstGeom>
        </p:spPr>
      </p:pic>
    </p:spTree>
    <p:extLst>
      <p:ext uri="{BB962C8B-B14F-4D97-AF65-F5344CB8AC3E}">
        <p14:creationId xmlns:p14="http://schemas.microsoft.com/office/powerpoint/2010/main" val="1094342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85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D393CE8-8FF3-A64E-B8C3-CA8C2A48711F}"/>
              </a:ext>
            </a:extLst>
          </p:cNvPr>
          <p:cNvPicPr>
            <a:picLocks noChangeAspect="1"/>
          </p:cNvPicPr>
          <p:nvPr/>
        </p:nvPicPr>
        <p:blipFill>
          <a:blip r:embed="rId2"/>
          <a:stretch>
            <a:fillRect/>
          </a:stretch>
        </p:blipFill>
        <p:spPr>
          <a:xfrm>
            <a:off x="2360018" y="698363"/>
            <a:ext cx="4537242" cy="3274450"/>
          </a:xfrm>
          <a:prstGeom prst="rect">
            <a:avLst/>
          </a:prstGeom>
        </p:spPr>
      </p:pic>
      <p:pic>
        <p:nvPicPr>
          <p:cNvPr id="4" name="Picture 3">
            <a:extLst>
              <a:ext uri="{FF2B5EF4-FFF2-40B4-BE49-F238E27FC236}">
                <a16:creationId xmlns:a16="http://schemas.microsoft.com/office/drawing/2014/main" id="{FED75E38-575F-1243-9437-4FB1F6798776}"/>
              </a:ext>
            </a:extLst>
          </p:cNvPr>
          <p:cNvPicPr>
            <a:picLocks noChangeAspect="1"/>
          </p:cNvPicPr>
          <p:nvPr/>
        </p:nvPicPr>
        <p:blipFill>
          <a:blip r:embed="rId3"/>
          <a:stretch>
            <a:fillRect/>
          </a:stretch>
        </p:blipFill>
        <p:spPr>
          <a:xfrm>
            <a:off x="7149698" y="698363"/>
            <a:ext cx="4537242" cy="3112929"/>
          </a:xfrm>
          <a:prstGeom prst="rect">
            <a:avLst/>
          </a:prstGeom>
        </p:spPr>
      </p:pic>
      <p:sp>
        <p:nvSpPr>
          <p:cNvPr id="10" name="TextBox 9">
            <a:extLst>
              <a:ext uri="{FF2B5EF4-FFF2-40B4-BE49-F238E27FC236}">
                <a16:creationId xmlns:a16="http://schemas.microsoft.com/office/drawing/2014/main" id="{B23D0A23-90E4-1646-92BE-8F4A04490A54}"/>
              </a:ext>
            </a:extLst>
          </p:cNvPr>
          <p:cNvSpPr txBox="1"/>
          <p:nvPr/>
        </p:nvSpPr>
        <p:spPr>
          <a:xfrm>
            <a:off x="94023" y="2796849"/>
            <a:ext cx="2013557" cy="954107"/>
          </a:xfrm>
          <a:prstGeom prst="rect">
            <a:avLst/>
          </a:prstGeom>
          <a:noFill/>
        </p:spPr>
        <p:txBody>
          <a:bodyPr wrap="square" rtlCol="0">
            <a:spAutoFit/>
          </a:bodyPr>
          <a:lstStyle/>
          <a:p>
            <a:r>
              <a:rPr lang="en-US" sz="2800" dirty="0">
                <a:solidFill>
                  <a:srgbClr val="FFFFFF"/>
                </a:solidFill>
              </a:rPr>
              <a:t>Data Exploration</a:t>
            </a:r>
            <a:endParaRPr lang="en-US" sz="2800" dirty="0"/>
          </a:p>
        </p:txBody>
      </p:sp>
      <p:sp>
        <p:nvSpPr>
          <p:cNvPr id="8" name="Rectangle 7">
            <a:extLst>
              <a:ext uri="{FF2B5EF4-FFF2-40B4-BE49-F238E27FC236}">
                <a16:creationId xmlns:a16="http://schemas.microsoft.com/office/drawing/2014/main" id="{F8DFC297-FC98-0049-8967-31C04589D420}"/>
              </a:ext>
            </a:extLst>
          </p:cNvPr>
          <p:cNvSpPr/>
          <p:nvPr/>
        </p:nvSpPr>
        <p:spPr>
          <a:xfrm>
            <a:off x="2720898" y="4595982"/>
            <a:ext cx="8966042" cy="738664"/>
          </a:xfrm>
          <a:prstGeom prst="rect">
            <a:avLst/>
          </a:prstGeom>
        </p:spPr>
        <p:txBody>
          <a:bodyPr wrap="square">
            <a:spAutoFit/>
          </a:bodyPr>
          <a:lstStyle/>
          <a:p>
            <a:r>
              <a:rPr lang="en-US" sz="1400" i="1" dirty="0">
                <a:solidFill>
                  <a:srgbClr val="000000"/>
                </a:solidFill>
                <a:latin typeface="Helvetica Neue" panose="02000503000000020004" pitchFamily="2" charset="0"/>
              </a:rPr>
              <a:t>There is good distribution for occupation, one interesting thing to note here is that if an individual </a:t>
            </a:r>
          </a:p>
          <a:p>
            <a:r>
              <a:rPr lang="en-US" sz="1400" i="1" dirty="0">
                <a:solidFill>
                  <a:srgbClr val="000000"/>
                </a:solidFill>
                <a:latin typeface="Helvetica Neue" panose="02000503000000020004" pitchFamily="2" charset="0"/>
              </a:rPr>
              <a:t>Is in a clerical, other-services, and handler - cleaner role they are most likely going to have a hard time earning &gt;50K. For relationship column if an individual is a husband or a wife they are most likely earning &gt;50K.</a:t>
            </a:r>
          </a:p>
        </p:txBody>
      </p:sp>
    </p:spTree>
    <p:extLst>
      <p:ext uri="{BB962C8B-B14F-4D97-AF65-F5344CB8AC3E}">
        <p14:creationId xmlns:p14="http://schemas.microsoft.com/office/powerpoint/2010/main" val="1467197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85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A4E877DC-F4D6-9440-B3A9-B0200C4F78E2}"/>
              </a:ext>
            </a:extLst>
          </p:cNvPr>
          <p:cNvPicPr>
            <a:picLocks noChangeAspect="1"/>
          </p:cNvPicPr>
          <p:nvPr/>
        </p:nvPicPr>
        <p:blipFill>
          <a:blip r:embed="rId2"/>
          <a:stretch>
            <a:fillRect/>
          </a:stretch>
        </p:blipFill>
        <p:spPr>
          <a:xfrm>
            <a:off x="4143440" y="657923"/>
            <a:ext cx="4587965" cy="3643818"/>
          </a:xfrm>
          <a:prstGeom prst="rect">
            <a:avLst/>
          </a:prstGeom>
        </p:spPr>
      </p:pic>
      <p:sp>
        <p:nvSpPr>
          <p:cNvPr id="11" name="TextBox 10">
            <a:extLst>
              <a:ext uri="{FF2B5EF4-FFF2-40B4-BE49-F238E27FC236}">
                <a16:creationId xmlns:a16="http://schemas.microsoft.com/office/drawing/2014/main" id="{99DEC35F-EC8F-8C45-8EB7-3B5B6F06DA9D}"/>
              </a:ext>
            </a:extLst>
          </p:cNvPr>
          <p:cNvSpPr txBox="1"/>
          <p:nvPr/>
        </p:nvSpPr>
        <p:spPr>
          <a:xfrm>
            <a:off x="94023" y="2796849"/>
            <a:ext cx="2013557" cy="954107"/>
          </a:xfrm>
          <a:prstGeom prst="rect">
            <a:avLst/>
          </a:prstGeom>
          <a:noFill/>
        </p:spPr>
        <p:txBody>
          <a:bodyPr wrap="square" rtlCol="0">
            <a:spAutoFit/>
          </a:bodyPr>
          <a:lstStyle/>
          <a:p>
            <a:r>
              <a:rPr lang="en-US" sz="2800" dirty="0">
                <a:solidFill>
                  <a:srgbClr val="FFFFFF"/>
                </a:solidFill>
              </a:rPr>
              <a:t>Data Exploration</a:t>
            </a:r>
            <a:endParaRPr lang="en-US" sz="2800" dirty="0"/>
          </a:p>
        </p:txBody>
      </p:sp>
      <p:sp>
        <p:nvSpPr>
          <p:cNvPr id="12" name="Rectangle 11">
            <a:extLst>
              <a:ext uri="{FF2B5EF4-FFF2-40B4-BE49-F238E27FC236}">
                <a16:creationId xmlns:a16="http://schemas.microsoft.com/office/drawing/2014/main" id="{07453436-3284-0245-B2C4-C875606680CD}"/>
              </a:ext>
            </a:extLst>
          </p:cNvPr>
          <p:cNvSpPr/>
          <p:nvPr/>
        </p:nvSpPr>
        <p:spPr>
          <a:xfrm>
            <a:off x="2720898" y="4863612"/>
            <a:ext cx="8966042" cy="954107"/>
          </a:xfrm>
          <a:prstGeom prst="rect">
            <a:avLst/>
          </a:prstGeom>
        </p:spPr>
        <p:txBody>
          <a:bodyPr wrap="square">
            <a:spAutoFit/>
          </a:bodyPr>
          <a:lstStyle/>
          <a:p>
            <a:r>
              <a:rPr lang="en-US" sz="1400" i="1" dirty="0" err="1">
                <a:solidFill>
                  <a:srgbClr val="000000"/>
                </a:solidFill>
                <a:latin typeface="Helvetica Neue" panose="02000503000000020004" pitchFamily="2" charset="0"/>
              </a:rPr>
              <a:t>NativeCountry</a:t>
            </a:r>
            <a:r>
              <a:rPr lang="en-US" sz="1400" i="1" dirty="0">
                <a:solidFill>
                  <a:srgbClr val="000000"/>
                </a:solidFill>
                <a:latin typeface="Helvetica Neue" panose="02000503000000020004" pitchFamily="2" charset="0"/>
              </a:rPr>
              <a:t> column is heavily skewed with over 75% of individuals representing United-States. For Other countries it looks like no one is earning &gt;50K. Well that is obviously not true, </a:t>
            </a:r>
            <a:r>
              <a:rPr lang="en-US" sz="1400" b="1" dirty="0">
                <a:solidFill>
                  <a:srgbClr val="000000"/>
                </a:solidFill>
                <a:latin typeface="Helvetica Neue" panose="02000503000000020004" pitchFamily="2" charset="0"/>
              </a:rPr>
              <a:t>Assumption: </a:t>
            </a:r>
            <a:r>
              <a:rPr lang="en-US" sz="1400" i="1" dirty="0">
                <a:solidFill>
                  <a:srgbClr val="000000"/>
                </a:solidFill>
                <a:latin typeface="Helvetica Neue" panose="02000503000000020004" pitchFamily="2" charset="0"/>
              </a:rPr>
              <a:t> we probably lack enough samples for other countries and also there is currency difference. It would be interesting to see if the currencies have been normalized on the same scale or not.</a:t>
            </a:r>
          </a:p>
        </p:txBody>
      </p:sp>
    </p:spTree>
    <p:extLst>
      <p:ext uri="{BB962C8B-B14F-4D97-AF65-F5344CB8AC3E}">
        <p14:creationId xmlns:p14="http://schemas.microsoft.com/office/powerpoint/2010/main" val="3861765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85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A9F4DD1-34D2-FB4B-804C-651F3C09CF50}"/>
              </a:ext>
            </a:extLst>
          </p:cNvPr>
          <p:cNvPicPr>
            <a:picLocks noChangeAspect="1"/>
          </p:cNvPicPr>
          <p:nvPr/>
        </p:nvPicPr>
        <p:blipFill>
          <a:blip r:embed="rId2"/>
          <a:stretch>
            <a:fillRect/>
          </a:stretch>
        </p:blipFill>
        <p:spPr>
          <a:xfrm>
            <a:off x="3035112" y="338999"/>
            <a:ext cx="3571024" cy="2312840"/>
          </a:xfrm>
          <a:prstGeom prst="rect">
            <a:avLst/>
          </a:prstGeom>
        </p:spPr>
      </p:pic>
      <p:pic>
        <p:nvPicPr>
          <p:cNvPr id="4" name="Picture 3">
            <a:extLst>
              <a:ext uri="{FF2B5EF4-FFF2-40B4-BE49-F238E27FC236}">
                <a16:creationId xmlns:a16="http://schemas.microsoft.com/office/drawing/2014/main" id="{21A07611-CD88-8C44-AD14-31EB865CA8C0}"/>
              </a:ext>
            </a:extLst>
          </p:cNvPr>
          <p:cNvPicPr>
            <a:picLocks noChangeAspect="1"/>
          </p:cNvPicPr>
          <p:nvPr/>
        </p:nvPicPr>
        <p:blipFill>
          <a:blip r:embed="rId3"/>
          <a:stretch>
            <a:fillRect/>
          </a:stretch>
        </p:blipFill>
        <p:spPr>
          <a:xfrm>
            <a:off x="7627691" y="339000"/>
            <a:ext cx="3571026" cy="2312840"/>
          </a:xfrm>
          <a:prstGeom prst="rect">
            <a:avLst/>
          </a:prstGeom>
        </p:spPr>
      </p:pic>
      <p:pic>
        <p:nvPicPr>
          <p:cNvPr id="7" name="Picture 6">
            <a:extLst>
              <a:ext uri="{FF2B5EF4-FFF2-40B4-BE49-F238E27FC236}">
                <a16:creationId xmlns:a16="http://schemas.microsoft.com/office/drawing/2014/main" id="{6D924C59-9161-3C43-BD87-9215867F0D59}"/>
              </a:ext>
            </a:extLst>
          </p:cNvPr>
          <p:cNvPicPr>
            <a:picLocks noChangeAspect="1"/>
          </p:cNvPicPr>
          <p:nvPr/>
        </p:nvPicPr>
        <p:blipFill>
          <a:blip r:embed="rId4"/>
          <a:stretch>
            <a:fillRect/>
          </a:stretch>
        </p:blipFill>
        <p:spPr>
          <a:xfrm>
            <a:off x="4670292" y="3800760"/>
            <a:ext cx="3571025" cy="2312840"/>
          </a:xfrm>
          <a:prstGeom prst="rect">
            <a:avLst/>
          </a:prstGeom>
        </p:spPr>
      </p:pic>
      <p:sp>
        <p:nvSpPr>
          <p:cNvPr id="8" name="TextBox 7">
            <a:extLst>
              <a:ext uri="{FF2B5EF4-FFF2-40B4-BE49-F238E27FC236}">
                <a16:creationId xmlns:a16="http://schemas.microsoft.com/office/drawing/2014/main" id="{9101806B-26F0-D547-B030-00B051BDF05C}"/>
              </a:ext>
            </a:extLst>
          </p:cNvPr>
          <p:cNvSpPr txBox="1"/>
          <p:nvPr/>
        </p:nvSpPr>
        <p:spPr>
          <a:xfrm>
            <a:off x="4515349" y="2597790"/>
            <a:ext cx="1070517" cy="276999"/>
          </a:xfrm>
          <a:prstGeom prst="rect">
            <a:avLst/>
          </a:prstGeom>
          <a:noFill/>
        </p:spPr>
        <p:txBody>
          <a:bodyPr wrap="square" rtlCol="0">
            <a:spAutoFit/>
          </a:bodyPr>
          <a:lstStyle/>
          <a:p>
            <a:r>
              <a:rPr lang="en-US" sz="1200" dirty="0" err="1"/>
              <a:t>fnlgwt</a:t>
            </a:r>
            <a:endParaRPr lang="en-US" sz="1200" dirty="0"/>
          </a:p>
        </p:txBody>
      </p:sp>
      <p:sp>
        <p:nvSpPr>
          <p:cNvPr id="9" name="TextBox 8">
            <a:extLst>
              <a:ext uri="{FF2B5EF4-FFF2-40B4-BE49-F238E27FC236}">
                <a16:creationId xmlns:a16="http://schemas.microsoft.com/office/drawing/2014/main" id="{4B5F3297-E9B6-D449-A65C-8BA3453FC25E}"/>
              </a:ext>
            </a:extLst>
          </p:cNvPr>
          <p:cNvSpPr txBox="1"/>
          <p:nvPr/>
        </p:nvSpPr>
        <p:spPr>
          <a:xfrm>
            <a:off x="9228083" y="2597789"/>
            <a:ext cx="1362239" cy="276999"/>
          </a:xfrm>
          <a:prstGeom prst="rect">
            <a:avLst/>
          </a:prstGeom>
          <a:noFill/>
        </p:spPr>
        <p:txBody>
          <a:bodyPr wrap="square" rtlCol="0">
            <a:spAutoFit/>
          </a:bodyPr>
          <a:lstStyle/>
          <a:p>
            <a:r>
              <a:rPr lang="en-US" sz="1200" dirty="0" err="1"/>
              <a:t>CapitalGain</a:t>
            </a:r>
            <a:endParaRPr lang="en-US" sz="1200" dirty="0"/>
          </a:p>
        </p:txBody>
      </p:sp>
      <p:sp>
        <p:nvSpPr>
          <p:cNvPr id="12" name="TextBox 11">
            <a:extLst>
              <a:ext uri="{FF2B5EF4-FFF2-40B4-BE49-F238E27FC236}">
                <a16:creationId xmlns:a16="http://schemas.microsoft.com/office/drawing/2014/main" id="{D1851B85-2C2B-164F-B985-64FE109779FC}"/>
              </a:ext>
            </a:extLst>
          </p:cNvPr>
          <p:cNvSpPr txBox="1"/>
          <p:nvPr/>
        </p:nvSpPr>
        <p:spPr>
          <a:xfrm>
            <a:off x="6096000" y="6070301"/>
            <a:ext cx="1362239" cy="276999"/>
          </a:xfrm>
          <a:prstGeom prst="rect">
            <a:avLst/>
          </a:prstGeom>
          <a:noFill/>
        </p:spPr>
        <p:txBody>
          <a:bodyPr wrap="square" rtlCol="0">
            <a:spAutoFit/>
          </a:bodyPr>
          <a:lstStyle/>
          <a:p>
            <a:r>
              <a:rPr lang="en-US" sz="1200" dirty="0" err="1"/>
              <a:t>CapitalLoss</a:t>
            </a:r>
            <a:endParaRPr lang="en-US" sz="1200" dirty="0"/>
          </a:p>
        </p:txBody>
      </p:sp>
      <p:sp>
        <p:nvSpPr>
          <p:cNvPr id="15" name="Rectangle 14">
            <a:extLst>
              <a:ext uri="{FF2B5EF4-FFF2-40B4-BE49-F238E27FC236}">
                <a16:creationId xmlns:a16="http://schemas.microsoft.com/office/drawing/2014/main" id="{5CA63E48-F3AE-DE45-A993-A4B9FEC6E75D}"/>
              </a:ext>
            </a:extLst>
          </p:cNvPr>
          <p:cNvSpPr/>
          <p:nvPr/>
        </p:nvSpPr>
        <p:spPr>
          <a:xfrm>
            <a:off x="2619757" y="3010946"/>
            <a:ext cx="8966042" cy="523220"/>
          </a:xfrm>
          <a:prstGeom prst="rect">
            <a:avLst/>
          </a:prstGeom>
        </p:spPr>
        <p:txBody>
          <a:bodyPr wrap="square">
            <a:spAutoFit/>
          </a:bodyPr>
          <a:lstStyle/>
          <a:p>
            <a:r>
              <a:rPr lang="en-US" sz="1400" i="1" dirty="0">
                <a:solidFill>
                  <a:srgbClr val="000000"/>
                </a:solidFill>
                <a:latin typeface="Helvetica Neue" panose="02000503000000020004" pitchFamily="2" charset="0"/>
              </a:rPr>
              <a:t>These three variables are the least significant ones in the dataset, for example in </a:t>
            </a:r>
            <a:r>
              <a:rPr lang="en-US" sz="1400" i="1" dirty="0" err="1">
                <a:solidFill>
                  <a:srgbClr val="000000"/>
                </a:solidFill>
                <a:latin typeface="Helvetica Neue" panose="02000503000000020004" pitchFamily="2" charset="0"/>
              </a:rPr>
              <a:t>CapitalGain</a:t>
            </a:r>
            <a:r>
              <a:rPr lang="en-US" sz="1400" i="1" dirty="0">
                <a:solidFill>
                  <a:srgbClr val="000000"/>
                </a:solidFill>
                <a:latin typeface="Helvetica Neue" panose="02000503000000020004" pitchFamily="2" charset="0"/>
              </a:rPr>
              <a:t> and </a:t>
            </a:r>
            <a:r>
              <a:rPr lang="en-US" sz="1400" i="1" dirty="0" err="1">
                <a:solidFill>
                  <a:srgbClr val="000000"/>
                </a:solidFill>
                <a:latin typeface="Helvetica Neue" panose="02000503000000020004" pitchFamily="2" charset="0"/>
              </a:rPr>
              <a:t>CapitalLoss</a:t>
            </a:r>
            <a:r>
              <a:rPr lang="en-US" sz="1400" i="1" dirty="0">
                <a:solidFill>
                  <a:srgbClr val="000000"/>
                </a:solidFill>
                <a:latin typeface="Helvetica Neue" panose="02000503000000020004" pitchFamily="2" charset="0"/>
              </a:rPr>
              <a:t> most of the records have 0 , this is not a significant information for the model</a:t>
            </a:r>
          </a:p>
        </p:txBody>
      </p:sp>
      <p:sp>
        <p:nvSpPr>
          <p:cNvPr id="16" name="TextBox 15">
            <a:extLst>
              <a:ext uri="{FF2B5EF4-FFF2-40B4-BE49-F238E27FC236}">
                <a16:creationId xmlns:a16="http://schemas.microsoft.com/office/drawing/2014/main" id="{ABC2553F-5CC6-1C44-B60B-B7E391D46521}"/>
              </a:ext>
            </a:extLst>
          </p:cNvPr>
          <p:cNvSpPr txBox="1"/>
          <p:nvPr/>
        </p:nvSpPr>
        <p:spPr>
          <a:xfrm>
            <a:off x="94023" y="2796849"/>
            <a:ext cx="2013557" cy="954107"/>
          </a:xfrm>
          <a:prstGeom prst="rect">
            <a:avLst/>
          </a:prstGeom>
          <a:noFill/>
        </p:spPr>
        <p:txBody>
          <a:bodyPr wrap="square" rtlCol="0">
            <a:spAutoFit/>
          </a:bodyPr>
          <a:lstStyle/>
          <a:p>
            <a:r>
              <a:rPr lang="en-US" sz="2800" dirty="0">
                <a:solidFill>
                  <a:srgbClr val="FFFFFF"/>
                </a:solidFill>
              </a:rPr>
              <a:t>Data Exploration</a:t>
            </a:r>
            <a:endParaRPr lang="en-US" sz="2800" dirty="0"/>
          </a:p>
        </p:txBody>
      </p:sp>
    </p:spTree>
    <p:extLst>
      <p:ext uri="{BB962C8B-B14F-4D97-AF65-F5344CB8AC3E}">
        <p14:creationId xmlns:p14="http://schemas.microsoft.com/office/powerpoint/2010/main" val="32936092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llianz_Hospitality" id="{B3ED7A85-9572-BA4D-93A5-96A0957C6AB4}" vid="{654F5482-2581-DA4F-AF4A-9C2D679AB7E1}"/>
    </a:ext>
  </a:extLst>
</a:theme>
</file>

<file path=docProps/app.xml><?xml version="1.0" encoding="utf-8"?>
<Properties xmlns="http://schemas.openxmlformats.org/officeDocument/2006/extended-properties" xmlns:vt="http://schemas.openxmlformats.org/officeDocument/2006/docPropsVTypes">
  <Template>Office Theme</Template>
  <TotalTime>793</TotalTime>
  <Words>939</Words>
  <Application>Microsoft Macintosh PowerPoint</Application>
  <PresentationFormat>Widescreen</PresentationFormat>
  <Paragraphs>53</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ArialMT</vt:lpstr>
      <vt:lpstr>Calibri</vt:lpstr>
      <vt:lpstr>Calibri Light</vt:lpstr>
      <vt:lpstr>Helvetica Neue</vt:lpstr>
      <vt:lpstr>Office Theme</vt:lpstr>
      <vt:lpstr>PowerPoint Presentation</vt:lpstr>
      <vt:lpstr>Business Problem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Initial Model Performance</vt:lpstr>
      <vt:lpstr>Final Model Performance</vt:lpstr>
      <vt:lpstr>Model Metrics &amp;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Kumar, Abhishek (kumar2ae)</dc:creator>
  <cp:lastModifiedBy>Kumar, Abhishek (kumar2ae)</cp:lastModifiedBy>
  <cp:revision>28</cp:revision>
  <dcterms:created xsi:type="dcterms:W3CDTF">2019-06-28T04:45:45Z</dcterms:created>
  <dcterms:modified xsi:type="dcterms:W3CDTF">2019-07-19T14:28:40Z</dcterms:modified>
</cp:coreProperties>
</file>

<file path=docProps/thumbnail.jpeg>
</file>